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72" r:id="rId2"/>
  </p:sldMasterIdLst>
  <p:notesMasterIdLst>
    <p:notesMasterId r:id="rId17"/>
  </p:notesMasterIdLst>
  <p:sldIdLst>
    <p:sldId id="385" r:id="rId3"/>
    <p:sldId id="391" r:id="rId4"/>
    <p:sldId id="392" r:id="rId5"/>
    <p:sldId id="405" r:id="rId6"/>
    <p:sldId id="413" r:id="rId7"/>
    <p:sldId id="414" r:id="rId8"/>
    <p:sldId id="415" r:id="rId9"/>
    <p:sldId id="416" r:id="rId10"/>
    <p:sldId id="417" r:id="rId11"/>
    <p:sldId id="418" r:id="rId12"/>
    <p:sldId id="394" r:id="rId13"/>
    <p:sldId id="419" r:id="rId14"/>
    <p:sldId id="395" r:id="rId15"/>
    <p:sldId id="404" r:id="rId16"/>
  </p:sldIdLst>
  <p:sldSz cx="9144000" cy="6858000" type="screen4x3"/>
  <p:notesSz cx="6858000" cy="9144000"/>
  <p:embeddedFontLst>
    <p:embeddedFont>
      <p:font typeface="微软雅黑" pitchFamily="34" charset="-122"/>
      <p:regular r:id="rId18"/>
      <p:bold r:id="rId19"/>
    </p:embeddedFont>
    <p:embeddedFont>
      <p:font typeface="Arial Black" pitchFamily="34" charset="0"/>
      <p:bold r:id="rId20"/>
    </p:embeddedFont>
    <p:embeddedFont>
      <p:font typeface="Calibri" pitchFamily="34" charset="0"/>
      <p:regular r:id="rId21"/>
      <p:bold r:id="rId22"/>
      <p:italic r:id="rId23"/>
      <p:boldItalic r:id="rId24"/>
    </p:embeddedFont>
    <p:embeddedFont>
      <p:font typeface="돋움" pitchFamily="34" charset="-127"/>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15:clr>
            <a:srgbClr val="A4A3A4"/>
          </p15:clr>
        </p15:guide>
        <p15:guide id="2" pos="29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8AF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103" autoAdjust="0"/>
  </p:normalViewPr>
  <p:slideViewPr>
    <p:cSldViewPr>
      <p:cViewPr>
        <p:scale>
          <a:sx n="75" d="100"/>
          <a:sy n="75" d="100"/>
        </p:scale>
        <p:origin x="-2664" y="-1056"/>
      </p:cViewPr>
      <p:guideLst>
        <p:guide orient="horz"/>
        <p:guide pos="295"/>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61" d="100"/>
          <a:sy n="61" d="100"/>
        </p:scale>
        <p:origin x="-2466"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5.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3A69BC-E7B0-4DE3-B69B-AE4657B6359F}" type="datetimeFigureOut">
              <a:rPr lang="zh-CN" altLang="en-US" smtClean="0"/>
              <a:pPr/>
              <a:t>2015/10/15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8418CD-0606-4A6F-B2CC-2DA68D9199D3}" type="slidenum">
              <a:rPr lang="zh-CN" altLang="en-US" smtClean="0"/>
              <a:pPr/>
              <a:t>‹#›</a:t>
            </a:fld>
            <a:endParaRPr lang="zh-CN" altLang="en-US"/>
          </a:p>
        </p:txBody>
      </p:sp>
    </p:spTree>
    <p:extLst>
      <p:ext uri="{BB962C8B-B14F-4D97-AF65-F5344CB8AC3E}">
        <p14:creationId xmlns:p14="http://schemas.microsoft.com/office/powerpoint/2010/main" xmlns="" val="2085740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Soppt.com</a:t>
            </a:r>
            <a:endParaRPr lang="zh-CN" altLang="en-US" dirty="0"/>
          </a:p>
        </p:txBody>
      </p:sp>
      <p:sp>
        <p:nvSpPr>
          <p:cNvPr id="4" name="灯片编号占位符 3"/>
          <p:cNvSpPr>
            <a:spLocks noGrp="1"/>
          </p:cNvSpPr>
          <p:nvPr>
            <p:ph type="sldNum" sz="quarter" idx="10"/>
          </p:nvPr>
        </p:nvSpPr>
        <p:spPr/>
        <p:txBody>
          <a:bodyPr/>
          <a:lstStyle/>
          <a:p>
            <a:fld id="{FA8418CD-0606-4A6F-B2CC-2DA68D9199D3}" type="slidenum">
              <a:rPr lang="zh-CN" altLang="en-US" smtClean="0"/>
              <a:pPr/>
              <a:t>1</a:t>
            </a:fld>
            <a:endParaRPr lang="zh-CN" altLang="en-US"/>
          </a:p>
        </p:txBody>
      </p:sp>
    </p:spTree>
    <p:extLst>
      <p:ext uri="{BB962C8B-B14F-4D97-AF65-F5344CB8AC3E}">
        <p14:creationId xmlns:p14="http://schemas.microsoft.com/office/powerpoint/2010/main" xmlns="" val="1041636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F32CBA60-6BBA-4E78-917D-08A768089886}"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E3093E22-C03F-490B-8535-46EA5A8CA7D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82B2DCBC-281F-4288-AA4B-958A79B2FA17}"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F32CBA60-6BBA-4E78-917D-08A768089886}"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A228F7E-6084-4364-B013-892EA67BC97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6C9BBA1-E351-49E7-83B1-F4A03908E04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A4258E72-51FC-4C5E-9420-2B066211927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5"/>
          <p:cNvSpPr>
            <a:spLocks noGrp="1" noChangeArrowheads="1"/>
          </p:cNvSpPr>
          <p:nvPr>
            <p:ph type="sldNum" sz="quarter" idx="12"/>
          </p:nvPr>
        </p:nvSpPr>
        <p:spPr>
          <a:ln/>
        </p:spPr>
        <p:txBody>
          <a:bodyPr/>
          <a:lstStyle>
            <a:lvl1pPr>
              <a:defRPr/>
            </a:lvl1pPr>
          </a:lstStyle>
          <a:p>
            <a:pPr>
              <a:defRPr/>
            </a:pPr>
            <a:fld id="{31E18D88-23D1-4673-B413-C3FFD2E8CE1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sldNum" sz="quarter" idx="12"/>
          </p:nvPr>
        </p:nvSpPr>
        <p:spPr>
          <a:ln/>
        </p:spPr>
        <p:txBody>
          <a:bodyPr/>
          <a:lstStyle>
            <a:lvl1pPr>
              <a:defRPr/>
            </a:lvl1pPr>
          </a:lstStyle>
          <a:p>
            <a:pPr>
              <a:defRPr/>
            </a:pPr>
            <a:fld id="{47D38AE3-5CA7-45B9-9B83-30D468F92AE5}"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sldNum" sz="quarter" idx="12"/>
          </p:nvPr>
        </p:nvSpPr>
        <p:spPr>
          <a:ln/>
        </p:spPr>
        <p:txBody>
          <a:bodyPr/>
          <a:lstStyle>
            <a:lvl1pPr>
              <a:defRPr/>
            </a:lvl1pPr>
          </a:lstStyle>
          <a:p>
            <a:pPr>
              <a:defRPr/>
            </a:pPr>
            <a:fld id="{215F142D-3315-4A5D-8B42-2B4F60C22E5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82C31D64-46F4-46BE-9760-B0FB1716299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A228F7E-6084-4364-B013-892EA67BC97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90ACEA8A-7EE1-4933-BAAF-A29BC2AE250C}"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E3093E22-C03F-490B-8535-46EA5A8CA7D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82B2DCBC-281F-4288-AA4B-958A79B2FA17}"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6C9BBA1-E351-49E7-83B1-F4A03908E04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A4258E72-51FC-4C5E-9420-2B066211927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5"/>
          <p:cNvSpPr>
            <a:spLocks noGrp="1" noChangeArrowheads="1"/>
          </p:cNvSpPr>
          <p:nvPr>
            <p:ph type="sldNum" sz="quarter" idx="12"/>
          </p:nvPr>
        </p:nvSpPr>
        <p:spPr>
          <a:ln/>
        </p:spPr>
        <p:txBody>
          <a:bodyPr/>
          <a:lstStyle>
            <a:lvl1pPr>
              <a:defRPr/>
            </a:lvl1pPr>
          </a:lstStyle>
          <a:p>
            <a:pPr>
              <a:defRPr/>
            </a:pPr>
            <a:fld id="{31E18D88-23D1-4673-B413-C3FFD2E8CE1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sldNum" sz="quarter" idx="12"/>
          </p:nvPr>
        </p:nvSpPr>
        <p:spPr>
          <a:ln/>
        </p:spPr>
        <p:txBody>
          <a:bodyPr/>
          <a:lstStyle>
            <a:lvl1pPr>
              <a:defRPr/>
            </a:lvl1pPr>
          </a:lstStyle>
          <a:p>
            <a:pPr>
              <a:defRPr/>
            </a:pPr>
            <a:fld id="{47D38AE3-5CA7-45B9-9B83-30D468F92AE5}"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sldNum" sz="quarter" idx="12"/>
          </p:nvPr>
        </p:nvSpPr>
        <p:spPr>
          <a:ln/>
        </p:spPr>
        <p:txBody>
          <a:bodyPr/>
          <a:lstStyle>
            <a:lvl1pPr>
              <a:defRPr/>
            </a:lvl1pPr>
          </a:lstStyle>
          <a:p>
            <a:pPr>
              <a:defRPr/>
            </a:pPr>
            <a:fld id="{215F142D-3315-4A5D-8B42-2B4F60C22E5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82C31D64-46F4-46BE-9760-B0FB1716299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90ACEA8A-7EE1-4933-BAAF-A29BC2AE250C}"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Rectangle 3"/>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ltLang="zh-CN">
              <a:solidFill>
                <a:srgbClr val="000000"/>
              </a:solidFill>
            </a:endParaRPr>
          </a:p>
        </p:txBody>
      </p:sp>
      <p:sp>
        <p:nvSpPr>
          <p:cNvPr id="10244" name="Rectangle 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ltLang="zh-CN">
              <a:solidFill>
                <a:srgbClr val="000000"/>
              </a:solidFill>
            </a:endParaRPr>
          </a:p>
        </p:txBody>
      </p:sp>
      <p:sp>
        <p:nvSpPr>
          <p:cNvPr id="10245"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A758F121-1337-4D93-93CA-0AAE04A68906}"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
        <p:nvSpPr>
          <p:cNvPr id="10246" name="Rectangle 3"/>
          <p:cNvSpPr>
            <a:spLocks noChangeArrowheads="1"/>
          </p:cNvSpPr>
          <p:nvPr/>
        </p:nvSpPr>
        <p:spPr bwMode="auto">
          <a:xfrm>
            <a:off x="0" y="0"/>
            <a:ext cx="1676400" cy="6858000"/>
          </a:xfrm>
          <a:prstGeom prst="rect">
            <a:avLst/>
          </a:prstGeom>
          <a:gradFill rotWithShape="1">
            <a:gsLst>
              <a:gs pos="0">
                <a:srgbClr val="3399FF"/>
              </a:gs>
              <a:gs pos="100000">
                <a:schemeClr val="bg2"/>
              </a:gs>
            </a:gsLst>
            <a:lin ang="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7" name="Rectangle 4"/>
          <p:cNvSpPr>
            <a:spLocks noChangeArrowheads="1"/>
          </p:cNvSpPr>
          <p:nvPr/>
        </p:nvSpPr>
        <p:spPr bwMode="auto">
          <a:xfrm>
            <a:off x="0" y="5367338"/>
            <a:ext cx="7543800" cy="1490662"/>
          </a:xfrm>
          <a:prstGeom prst="rect">
            <a:avLst/>
          </a:prstGeom>
          <a:gradFill rotWithShape="1">
            <a:gsLst>
              <a:gs pos="0">
                <a:schemeClr val="bg2"/>
              </a:gs>
              <a:gs pos="100000">
                <a:srgbClr val="CCCC00"/>
              </a:gs>
            </a:gsLst>
            <a:lin ang="540000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8" name="Rectangle 5"/>
          <p:cNvSpPr>
            <a:spLocks noChangeArrowheads="1"/>
          </p:cNvSpPr>
          <p:nvPr/>
        </p:nvSpPr>
        <p:spPr bwMode="auto">
          <a:xfrm>
            <a:off x="7467600" y="1643063"/>
            <a:ext cx="1676400" cy="5214937"/>
          </a:xfrm>
          <a:prstGeom prst="rect">
            <a:avLst/>
          </a:prstGeom>
          <a:gradFill rotWithShape="1">
            <a:gsLst>
              <a:gs pos="0">
                <a:schemeClr val="bg2"/>
              </a:gs>
              <a:gs pos="100000">
                <a:srgbClr val="3399FF"/>
              </a:gs>
            </a:gsLst>
            <a:lin ang="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9" name="Rectangle 6"/>
          <p:cNvSpPr>
            <a:spLocks noChangeArrowheads="1"/>
          </p:cNvSpPr>
          <p:nvPr/>
        </p:nvSpPr>
        <p:spPr bwMode="auto">
          <a:xfrm>
            <a:off x="1676400" y="0"/>
            <a:ext cx="7467600" cy="1676400"/>
          </a:xfrm>
          <a:prstGeom prst="rect">
            <a:avLst/>
          </a:prstGeom>
          <a:gradFill rotWithShape="1">
            <a:gsLst>
              <a:gs pos="0">
                <a:srgbClr val="CCCC00"/>
              </a:gs>
              <a:gs pos="100000">
                <a:schemeClr val="bg2"/>
              </a:gs>
            </a:gsLst>
            <a:lin ang="540000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50" name="Rectangle 7"/>
          <p:cNvSpPr>
            <a:spLocks noChangeArrowheads="1"/>
          </p:cNvSpPr>
          <p:nvPr/>
        </p:nvSpPr>
        <p:spPr bwMode="auto">
          <a:xfrm>
            <a:off x="152400" y="1568450"/>
            <a:ext cx="8686800" cy="5289550"/>
          </a:xfrm>
          <a:prstGeom prst="rect">
            <a:avLst/>
          </a:prstGeom>
          <a:solidFill>
            <a:srgbClr val="FFFFFF"/>
          </a:solidFill>
          <a:ln w="9525">
            <a:noFill/>
            <a:miter lim="800000"/>
            <a:headEnd/>
            <a:tailEnd/>
          </a:ln>
        </p:spPr>
        <p:txBody>
          <a:bodyPr wrap="none" anchor="ctr"/>
          <a:lstStyle/>
          <a:p>
            <a:pPr algn="ctr" fontAlgn="base">
              <a:spcBef>
                <a:spcPct val="0"/>
              </a:spcBef>
              <a:spcAft>
                <a:spcPct val="0"/>
              </a:spcAft>
              <a:defRPr/>
            </a:pPr>
            <a:endParaRPr lang="zh-CN" altLang="zh-CN" sz="3600">
              <a:solidFill>
                <a:srgbClr val="000000"/>
              </a:solidFill>
            </a:endParaRPr>
          </a:p>
        </p:txBody>
      </p:sp>
      <p:sp>
        <p:nvSpPr>
          <p:cNvPr id="10251" name="Rectangle 8"/>
          <p:cNvSpPr>
            <a:spLocks noChangeArrowheads="1"/>
          </p:cNvSpPr>
          <p:nvPr/>
        </p:nvSpPr>
        <p:spPr bwMode="auto">
          <a:xfrm>
            <a:off x="228600" y="376238"/>
            <a:ext cx="8686800" cy="819150"/>
          </a:xfrm>
          <a:prstGeom prst="rect">
            <a:avLst/>
          </a:prstGeom>
          <a:solidFill>
            <a:srgbClr val="FFFFFF"/>
          </a:soli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pic>
        <p:nvPicPr>
          <p:cNvPr id="2060" name="Picture 72"/>
          <p:cNvPicPr>
            <a:picLocks noChangeAspect="1" noChangeArrowheads="1"/>
          </p:cNvPicPr>
          <p:nvPr/>
        </p:nvPicPr>
        <p:blipFill>
          <a:blip r:embed="rId13" cstate="print"/>
          <a:srcRect/>
          <a:stretch>
            <a:fillRect/>
          </a:stretch>
        </p:blipFill>
        <p:spPr bwMode="auto">
          <a:xfrm>
            <a:off x="4876800" y="3322638"/>
            <a:ext cx="4041775" cy="3311525"/>
          </a:xfrm>
          <a:prstGeom prst="rect">
            <a:avLst/>
          </a:prstGeom>
          <a:noFill/>
          <a:ln w="9525">
            <a:noFill/>
            <a:miter lim="800000"/>
            <a:headEnd/>
            <a:tailEnd/>
          </a:ln>
        </p:spPr>
      </p:pic>
      <p:sp>
        <p:nvSpPr>
          <p:cNvPr id="10253" name="Rectangle 62"/>
          <p:cNvSpPr>
            <a:spLocks noChangeArrowheads="1"/>
          </p:cNvSpPr>
          <p:nvPr/>
        </p:nvSpPr>
        <p:spPr bwMode="auto">
          <a:xfrm>
            <a:off x="6781800" y="525463"/>
            <a:ext cx="1371600" cy="1042987"/>
          </a:xfrm>
          <a:prstGeom prst="rect">
            <a:avLst/>
          </a:prstGeom>
          <a:solidFill>
            <a:schemeClr val="bg1"/>
          </a:solidFill>
          <a:ln w="9525">
            <a:solidFill>
              <a:schemeClr val="bg1"/>
            </a:solid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pic>
        <p:nvPicPr>
          <p:cNvPr id="2062" name="Picture 60"/>
          <p:cNvPicPr>
            <a:picLocks noChangeAspect="1" noChangeArrowheads="1"/>
          </p:cNvPicPr>
          <p:nvPr/>
        </p:nvPicPr>
        <p:blipFill>
          <a:blip r:embed="rId14" cstate="print"/>
          <a:srcRect/>
          <a:stretch>
            <a:fillRect/>
          </a:stretch>
        </p:blipFill>
        <p:spPr bwMode="auto">
          <a:xfrm>
            <a:off x="6813550" y="525463"/>
            <a:ext cx="612775" cy="906462"/>
          </a:xfrm>
          <a:prstGeom prst="rect">
            <a:avLst/>
          </a:prstGeom>
          <a:noFill/>
          <a:ln w="9525">
            <a:noFill/>
            <a:miter lim="800000"/>
            <a:headEnd/>
            <a:tailEnd/>
          </a:ln>
        </p:spPr>
      </p:pic>
      <p:pic>
        <p:nvPicPr>
          <p:cNvPr id="2063" name="Picture 61"/>
          <p:cNvPicPr>
            <a:picLocks noChangeAspect="1" noChangeArrowheads="1"/>
          </p:cNvPicPr>
          <p:nvPr/>
        </p:nvPicPr>
        <p:blipFill>
          <a:blip r:embed="rId15" cstate="print"/>
          <a:srcRect/>
          <a:stretch>
            <a:fillRect/>
          </a:stretch>
        </p:blipFill>
        <p:spPr bwMode="auto">
          <a:xfrm>
            <a:off x="7467600" y="525463"/>
            <a:ext cx="641350" cy="9001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8" name="Rectangle 5"/>
          <p:cNvSpPr>
            <a:spLocks noChangeArrowheads="1"/>
          </p:cNvSpPr>
          <p:nvPr/>
        </p:nvSpPr>
        <p:spPr bwMode="auto">
          <a:xfrm>
            <a:off x="7467600" y="1643063"/>
            <a:ext cx="1676400" cy="5214937"/>
          </a:xfrm>
          <a:prstGeom prst="rect">
            <a:avLst/>
          </a:prstGeom>
          <a:gradFill rotWithShape="1">
            <a:gsLst>
              <a:gs pos="0">
                <a:schemeClr val="bg2"/>
              </a:gs>
              <a:gs pos="100000">
                <a:srgbClr val="3399FF"/>
              </a:gs>
            </a:gsLst>
            <a:lin ang="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6" name="Rectangle 3"/>
          <p:cNvSpPr>
            <a:spLocks noChangeArrowheads="1"/>
          </p:cNvSpPr>
          <p:nvPr/>
        </p:nvSpPr>
        <p:spPr bwMode="auto">
          <a:xfrm>
            <a:off x="0" y="0"/>
            <a:ext cx="6786578" cy="6858000"/>
          </a:xfrm>
          <a:prstGeom prst="rect">
            <a:avLst/>
          </a:prstGeom>
          <a:gradFill rotWithShape="1">
            <a:gsLst>
              <a:gs pos="0">
                <a:srgbClr val="3399FF"/>
              </a:gs>
              <a:gs pos="100000">
                <a:schemeClr val="bg2"/>
              </a:gs>
            </a:gsLst>
            <a:lin ang="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9" name="Rectangle 6"/>
          <p:cNvSpPr>
            <a:spLocks noChangeArrowheads="1"/>
          </p:cNvSpPr>
          <p:nvPr/>
        </p:nvSpPr>
        <p:spPr bwMode="auto">
          <a:xfrm rot="5400000">
            <a:off x="4536289" y="2250289"/>
            <a:ext cx="6858000" cy="2357422"/>
          </a:xfrm>
          <a:prstGeom prst="rect">
            <a:avLst/>
          </a:prstGeom>
          <a:gradFill rotWithShape="1">
            <a:gsLst>
              <a:gs pos="0">
                <a:srgbClr val="CCCC00"/>
              </a:gs>
              <a:gs pos="100000">
                <a:schemeClr val="bg2"/>
              </a:gs>
            </a:gsLst>
            <a:lin ang="540000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Rectangle 3"/>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ltLang="zh-CN">
              <a:solidFill>
                <a:srgbClr val="000000"/>
              </a:solidFill>
            </a:endParaRPr>
          </a:p>
        </p:txBody>
      </p:sp>
      <p:sp>
        <p:nvSpPr>
          <p:cNvPr id="10244" name="Rectangle 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ltLang="zh-CN">
              <a:solidFill>
                <a:srgbClr val="000000"/>
              </a:solidFill>
            </a:endParaRPr>
          </a:p>
        </p:txBody>
      </p:sp>
      <p:sp>
        <p:nvSpPr>
          <p:cNvPr id="10245"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A758F121-1337-4D93-93CA-0AAE04A68906}"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
        <p:nvSpPr>
          <p:cNvPr id="10247" name="Rectangle 4"/>
          <p:cNvSpPr>
            <a:spLocks noChangeArrowheads="1"/>
          </p:cNvSpPr>
          <p:nvPr/>
        </p:nvSpPr>
        <p:spPr bwMode="auto">
          <a:xfrm>
            <a:off x="0" y="5367338"/>
            <a:ext cx="7543800" cy="1490662"/>
          </a:xfrm>
          <a:prstGeom prst="rect">
            <a:avLst/>
          </a:prstGeom>
          <a:gradFill rotWithShape="1">
            <a:gsLst>
              <a:gs pos="0">
                <a:schemeClr val="bg2"/>
              </a:gs>
              <a:gs pos="100000">
                <a:srgbClr val="CCCC00"/>
              </a:gs>
            </a:gsLst>
            <a:lin ang="540000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50" name="Rectangle 7"/>
          <p:cNvSpPr>
            <a:spLocks noChangeArrowheads="1"/>
          </p:cNvSpPr>
          <p:nvPr/>
        </p:nvSpPr>
        <p:spPr bwMode="auto">
          <a:xfrm>
            <a:off x="0" y="1428736"/>
            <a:ext cx="9144000" cy="5429264"/>
          </a:xfrm>
          <a:prstGeom prst="rect">
            <a:avLst/>
          </a:prstGeom>
          <a:solidFill>
            <a:srgbClr val="FFFFFF"/>
          </a:solidFill>
          <a:ln w="9525">
            <a:noFill/>
            <a:miter lim="800000"/>
            <a:headEnd/>
            <a:tailEnd/>
          </a:ln>
        </p:spPr>
        <p:txBody>
          <a:bodyPr wrap="none" anchor="ctr"/>
          <a:lstStyle/>
          <a:p>
            <a:pPr algn="ctr" fontAlgn="base">
              <a:spcBef>
                <a:spcPct val="0"/>
              </a:spcBef>
              <a:spcAft>
                <a:spcPct val="0"/>
              </a:spcAft>
              <a:defRPr/>
            </a:pPr>
            <a:endParaRPr lang="zh-CN" altLang="zh-CN" sz="3600">
              <a:solidFill>
                <a:srgbClr val="000000"/>
              </a:solidFill>
            </a:endParaRPr>
          </a:p>
        </p:txBody>
      </p:sp>
      <p:sp>
        <p:nvSpPr>
          <p:cNvPr id="10251" name="Rectangle 8"/>
          <p:cNvSpPr>
            <a:spLocks noChangeArrowheads="1"/>
          </p:cNvSpPr>
          <p:nvPr/>
        </p:nvSpPr>
        <p:spPr bwMode="auto">
          <a:xfrm>
            <a:off x="228600" y="214290"/>
            <a:ext cx="8686800" cy="1000132"/>
          </a:xfrm>
          <a:prstGeom prst="rect">
            <a:avLst/>
          </a:prstGeom>
          <a:solidFill>
            <a:srgbClr val="FFFFFF">
              <a:alpha val="62000"/>
            </a:srgbClr>
          </a:soli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pic>
        <p:nvPicPr>
          <p:cNvPr id="2060" name="Picture 72"/>
          <p:cNvPicPr>
            <a:picLocks noChangeAspect="1" noChangeArrowheads="1"/>
          </p:cNvPicPr>
          <p:nvPr/>
        </p:nvPicPr>
        <p:blipFill>
          <a:blip r:embed="rId13" cstate="print">
            <a:duotone>
              <a:schemeClr val="accent1">
                <a:shade val="45000"/>
                <a:satMod val="135000"/>
              </a:schemeClr>
              <a:prstClr val="white"/>
            </a:duotone>
          </a:blip>
          <a:srcRect/>
          <a:stretch>
            <a:fillRect/>
          </a:stretch>
        </p:blipFill>
        <p:spPr bwMode="auto">
          <a:xfrm>
            <a:off x="6215073" y="4463782"/>
            <a:ext cx="2922213" cy="2394241"/>
          </a:xfrm>
          <a:prstGeom prst="rect">
            <a:avLst/>
          </a:prstGeom>
          <a:noFill/>
          <a:ln w="9525">
            <a:noFill/>
            <a:miter lim="800000"/>
            <a:headEnd/>
            <a:tailEnd/>
          </a:ln>
        </p:spPr>
      </p:pic>
      <p:grpSp>
        <p:nvGrpSpPr>
          <p:cNvPr id="16" name="组合 15"/>
          <p:cNvGrpSpPr/>
          <p:nvPr userDrawn="1"/>
        </p:nvGrpSpPr>
        <p:grpSpPr>
          <a:xfrm>
            <a:off x="7572396" y="237737"/>
            <a:ext cx="1327148" cy="928693"/>
            <a:chOff x="6781800" y="285728"/>
            <a:chExt cx="1327150" cy="928695"/>
          </a:xfrm>
        </p:grpSpPr>
        <p:sp>
          <p:nvSpPr>
            <p:cNvPr id="10253" name="Rectangle 62"/>
            <p:cNvSpPr>
              <a:spLocks noChangeArrowheads="1"/>
            </p:cNvSpPr>
            <p:nvPr/>
          </p:nvSpPr>
          <p:spPr bwMode="auto">
            <a:xfrm>
              <a:off x="6781800" y="285729"/>
              <a:ext cx="1290662" cy="928694"/>
            </a:xfrm>
            <a:prstGeom prst="rect">
              <a:avLst/>
            </a:prstGeom>
            <a:solidFill>
              <a:schemeClr val="bg1">
                <a:alpha val="83000"/>
              </a:schemeClr>
            </a:solidFill>
            <a:ln w="9525">
              <a:solidFill>
                <a:schemeClr val="bg1"/>
              </a:solid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pic>
          <p:nvPicPr>
            <p:cNvPr id="2062" name="Picture 60"/>
            <p:cNvPicPr>
              <a:picLocks noChangeAspect="1" noChangeArrowheads="1"/>
            </p:cNvPicPr>
            <p:nvPr/>
          </p:nvPicPr>
          <p:blipFill>
            <a:blip r:embed="rId14" cstate="print"/>
            <a:srcRect/>
            <a:stretch>
              <a:fillRect/>
            </a:stretch>
          </p:blipFill>
          <p:spPr bwMode="auto">
            <a:xfrm>
              <a:off x="6813550" y="285728"/>
              <a:ext cx="612775" cy="906462"/>
            </a:xfrm>
            <a:prstGeom prst="rect">
              <a:avLst/>
            </a:prstGeom>
            <a:noFill/>
            <a:ln w="9525">
              <a:noFill/>
              <a:miter lim="800000"/>
              <a:headEnd/>
              <a:tailEnd/>
            </a:ln>
          </p:spPr>
        </p:pic>
        <p:pic>
          <p:nvPicPr>
            <p:cNvPr id="2063" name="Picture 61"/>
            <p:cNvPicPr>
              <a:picLocks noChangeAspect="1" noChangeArrowheads="1"/>
            </p:cNvPicPr>
            <p:nvPr/>
          </p:nvPicPr>
          <p:blipFill>
            <a:blip r:embed="rId15" cstate="print"/>
            <a:srcRect/>
            <a:stretch>
              <a:fillRect/>
            </a:stretch>
          </p:blipFill>
          <p:spPr bwMode="auto">
            <a:xfrm>
              <a:off x="7467600" y="285728"/>
              <a:ext cx="641350" cy="900112"/>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descr="P1020845"/>
          <p:cNvPicPr>
            <a:picLocks noChangeAspect="1" noChangeArrowheads="1"/>
          </p:cNvPicPr>
          <p:nvPr/>
        </p:nvPicPr>
        <p:blipFill>
          <a:blip r:embed="rId3" cstate="print"/>
          <a:srcRect/>
          <a:stretch>
            <a:fillRect/>
          </a:stretch>
        </p:blipFill>
        <p:spPr bwMode="auto">
          <a:xfrm>
            <a:off x="0" y="1524000"/>
            <a:ext cx="9144000" cy="5334000"/>
          </a:xfrm>
          <a:prstGeom prst="rect">
            <a:avLst/>
          </a:prstGeom>
          <a:noFill/>
        </p:spPr>
      </p:pic>
      <p:sp>
        <p:nvSpPr>
          <p:cNvPr id="3074" name="Text Box 2"/>
          <p:cNvSpPr txBox="1">
            <a:spLocks noChangeArrowheads="1"/>
          </p:cNvSpPr>
          <p:nvPr/>
        </p:nvSpPr>
        <p:spPr bwMode="auto">
          <a:xfrm>
            <a:off x="971600" y="332656"/>
            <a:ext cx="7151712" cy="830997"/>
          </a:xfrm>
          <a:prstGeom prst="rect">
            <a:avLst/>
          </a:prstGeom>
          <a:solidFill>
            <a:schemeClr val="bg1">
              <a:alpha val="0"/>
            </a:schemeClr>
          </a:solidFill>
          <a:ln w="9525">
            <a:noFill/>
            <a:miter lim="800000"/>
            <a:headEnd/>
            <a:tailEnd/>
          </a:ln>
        </p:spPr>
        <p:txBody>
          <a:bodyPr wrap="square">
            <a:spAutoFit/>
          </a:bodyPr>
          <a:lstStyle/>
          <a:p>
            <a:pPr fontAlgn="base">
              <a:spcBef>
                <a:spcPct val="0"/>
              </a:spcBef>
              <a:spcAft>
                <a:spcPct val="0"/>
              </a:spcAft>
            </a:pPr>
            <a:r>
              <a:rPr lang="zh-CN" altLang="en-US" sz="4800" b="1" dirty="0" smtClean="0">
                <a:solidFill>
                  <a:srgbClr val="FF3300"/>
                </a:solidFill>
                <a:effectLst>
                  <a:outerShdw blurRad="38100" dist="38100" dir="2700000" algn="tl">
                    <a:srgbClr val="000000">
                      <a:alpha val="43137"/>
                    </a:srgbClr>
                  </a:outerShdw>
                </a:effectLst>
                <a:latin typeface="微软雅黑" pitchFamily="34" charset="-122"/>
                <a:ea typeface="微软雅黑" pitchFamily="34" charset="-122"/>
              </a:rPr>
              <a:t>交通安全警示教育</a:t>
            </a:r>
          </a:p>
        </p:txBody>
      </p:sp>
      <p:sp>
        <p:nvSpPr>
          <p:cNvPr id="3076" name="Text Box 4"/>
          <p:cNvSpPr txBox="1">
            <a:spLocks noChangeArrowheads="1"/>
          </p:cNvSpPr>
          <p:nvPr/>
        </p:nvSpPr>
        <p:spPr bwMode="auto">
          <a:xfrm>
            <a:off x="2743200" y="6248400"/>
            <a:ext cx="889987" cy="369332"/>
          </a:xfrm>
          <a:prstGeom prst="rect">
            <a:avLst/>
          </a:prstGeom>
          <a:noFill/>
          <a:ln w="9525">
            <a:noFill/>
            <a:miter lim="800000"/>
            <a:headEnd/>
            <a:tailEnd/>
          </a:ln>
        </p:spPr>
        <p:txBody>
          <a:bodyPr wrap="none">
            <a:spAutoFit/>
          </a:bodyPr>
          <a:lstStyle/>
          <a:p>
            <a:pPr fontAlgn="base">
              <a:spcBef>
                <a:spcPct val="0"/>
              </a:spcBef>
              <a:spcAft>
                <a:spcPct val="0"/>
              </a:spcAft>
            </a:pPr>
            <a:r>
              <a:rPr lang="zh-CN" altLang="en-US" b="1" dirty="0" smtClean="0">
                <a:solidFill>
                  <a:srgbClr val="333399"/>
                </a:solidFill>
                <a:effectLst>
                  <a:outerShdw blurRad="38100" dist="38100" dir="2700000" algn="tl">
                    <a:srgbClr val="000000">
                      <a:alpha val="43137"/>
                    </a:srgbClr>
                  </a:outerShdw>
                </a:effectLst>
              </a:rPr>
              <a:t>           </a:t>
            </a:r>
            <a:endParaRPr lang="zh-CN" altLang="en-US" sz="2400" b="1" dirty="0" smtClean="0">
              <a:solidFill>
                <a:srgbClr val="FF3300"/>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708920"/>
            <a:ext cx="5388060" cy="3785652"/>
          </a:xfrm>
          <a:prstGeom prst="rect">
            <a:avLst/>
          </a:prstGeom>
          <a:ln>
            <a:noFill/>
          </a:ln>
        </p:spPr>
        <p:txBody>
          <a:bodyPr wrap="square">
            <a:spAutoFit/>
          </a:bodyPr>
          <a:lstStyle/>
          <a:p>
            <a:pPr>
              <a:defRPr/>
            </a:pPr>
            <a:r>
              <a:rPr lang="zh-CN" altLang="en-US" sz="2000" b="1" kern="0" dirty="0" smtClean="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10</a:t>
            </a:r>
            <a:r>
              <a:rPr lang="zh-CN" altLang="en-US" sz="2000" b="1" kern="0" dirty="0">
                <a:solidFill>
                  <a:srgbClr val="0070C0"/>
                </a:solidFill>
                <a:latin typeface="微软雅黑" pitchFamily="34" charset="-122"/>
                <a:ea typeface="微软雅黑" pitchFamily="34" charset="-122"/>
              </a:rPr>
              <a:t>）加大车距</a:t>
            </a:r>
            <a:r>
              <a:rPr lang="zh-CN" altLang="en-US" sz="2000" kern="0" dirty="0">
                <a:solidFill>
                  <a:prstClr val="black"/>
                </a:solidFill>
                <a:latin typeface="微软雅黑" pitchFamily="34" charset="-122"/>
                <a:ea typeface="微软雅黑" pitchFamily="34" charset="-122"/>
              </a:rPr>
              <a:t>。由于冰雪路面的阻力较小，要避免跟车过近，尽量减少超车。雪路制动距离比干路制动距离长</a:t>
            </a:r>
            <a:r>
              <a:rPr lang="en-US" altLang="zh-CN" sz="2000" kern="0" dirty="0">
                <a:solidFill>
                  <a:prstClr val="black"/>
                </a:solidFill>
                <a:latin typeface="微软雅黑" pitchFamily="34" charset="-122"/>
                <a:ea typeface="微软雅黑" pitchFamily="34" charset="-122"/>
              </a:rPr>
              <a:t>3</a:t>
            </a:r>
            <a:r>
              <a:rPr lang="zh-CN" altLang="en-US" sz="2000" kern="0" dirty="0" smtClean="0">
                <a:solidFill>
                  <a:prstClr val="black"/>
                </a:solidFill>
                <a:latin typeface="微软雅黑" pitchFamily="34" charset="-122"/>
                <a:ea typeface="微软雅黑" pitchFamily="34" charset="-122"/>
              </a:rPr>
              <a:t>倍，因此</a:t>
            </a:r>
            <a:r>
              <a:rPr lang="zh-CN" altLang="en-US" sz="2000" kern="0" dirty="0">
                <a:solidFill>
                  <a:prstClr val="black"/>
                </a:solidFill>
                <a:latin typeface="微软雅黑" pitchFamily="34" charset="-122"/>
                <a:ea typeface="微软雅黑" pitchFamily="34" charset="-122"/>
              </a:rPr>
              <a:t>，冰雪路面上行车要严格控制时速。每小时不得超过</a:t>
            </a:r>
            <a:r>
              <a:rPr lang="en-US" altLang="zh-CN" sz="2000" kern="0" dirty="0">
                <a:solidFill>
                  <a:prstClr val="black"/>
                </a:solidFill>
                <a:latin typeface="微软雅黑" pitchFamily="34" charset="-122"/>
                <a:ea typeface="微软雅黑" pitchFamily="34" charset="-122"/>
              </a:rPr>
              <a:t>20km</a:t>
            </a:r>
            <a:r>
              <a:rPr lang="zh-CN" altLang="en-US" sz="2000" kern="0" dirty="0">
                <a:solidFill>
                  <a:prstClr val="black"/>
                </a:solidFill>
                <a:latin typeface="微软雅黑" pitchFamily="34" charset="-122"/>
                <a:ea typeface="微软雅黑" pitchFamily="34" charset="-122"/>
              </a:rPr>
              <a:t>。跟车距离应保持</a:t>
            </a:r>
            <a:r>
              <a:rPr lang="en-US" altLang="zh-CN" sz="2000" kern="0" dirty="0">
                <a:solidFill>
                  <a:prstClr val="black"/>
                </a:solidFill>
                <a:latin typeface="微软雅黑" pitchFamily="34" charset="-122"/>
                <a:ea typeface="微软雅黑" pitchFamily="34" charset="-122"/>
              </a:rPr>
              <a:t>50m</a:t>
            </a:r>
            <a:r>
              <a:rPr lang="zh-CN" altLang="en-US" sz="2000" kern="0" dirty="0">
                <a:solidFill>
                  <a:prstClr val="black"/>
                </a:solidFill>
                <a:latin typeface="微软雅黑" pitchFamily="34" charset="-122"/>
                <a:ea typeface="微软雅黑" pitchFamily="34" charset="-122"/>
              </a:rPr>
              <a:t>以上</a:t>
            </a:r>
            <a:r>
              <a:rPr lang="zh-CN" altLang="en-US" sz="2000" kern="0" dirty="0" smtClean="0">
                <a:solidFill>
                  <a:prstClr val="black"/>
                </a:solidFill>
                <a:latin typeface="微软雅黑" pitchFamily="34" charset="-122"/>
                <a:ea typeface="微软雅黑" pitchFamily="34" charset="-122"/>
              </a:rPr>
              <a:t>。</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11</a:t>
            </a:r>
            <a:r>
              <a:rPr lang="zh-CN" altLang="en-US" sz="2000" b="1" kern="0" dirty="0">
                <a:solidFill>
                  <a:srgbClr val="0070C0"/>
                </a:solidFill>
                <a:latin typeface="微软雅黑" pitchFamily="34" charset="-122"/>
                <a:ea typeface="微软雅黑" pitchFamily="34" charset="-122"/>
              </a:rPr>
              <a:t>）降低车速</a:t>
            </a:r>
            <a:r>
              <a:rPr lang="zh-CN" altLang="en-US" sz="2000" kern="0" dirty="0">
                <a:solidFill>
                  <a:prstClr val="black"/>
                </a:solidFill>
                <a:latin typeface="微软雅黑" pitchFamily="34" charset="-122"/>
                <a:ea typeface="微软雅黑" pitchFamily="34" charset="-122"/>
              </a:rPr>
              <a:t>。遇风，雨，雪，雾天能见度在</a:t>
            </a:r>
            <a:r>
              <a:rPr lang="en-US" altLang="zh-CN" sz="2000" kern="0" dirty="0">
                <a:solidFill>
                  <a:prstClr val="black"/>
                </a:solidFill>
                <a:latin typeface="微软雅黑" pitchFamily="34" charset="-122"/>
                <a:ea typeface="微软雅黑" pitchFamily="34" charset="-122"/>
              </a:rPr>
              <a:t>30m</a:t>
            </a:r>
            <a:r>
              <a:rPr lang="zh-CN" altLang="en-US" sz="2000" kern="0" dirty="0">
                <a:solidFill>
                  <a:prstClr val="black"/>
                </a:solidFill>
                <a:latin typeface="微软雅黑" pitchFamily="34" charset="-122"/>
                <a:ea typeface="微软雅黑" pitchFamily="34" charset="-122"/>
              </a:rPr>
              <a:t>以内，机动车最高时速不准超过</a:t>
            </a:r>
            <a:r>
              <a:rPr lang="en-US" altLang="zh-CN" sz="2000" kern="0" dirty="0">
                <a:solidFill>
                  <a:prstClr val="black"/>
                </a:solidFill>
                <a:latin typeface="微软雅黑" pitchFamily="34" charset="-122"/>
                <a:ea typeface="微软雅黑" pitchFamily="34" charset="-122"/>
              </a:rPr>
              <a:t>20km/h</a:t>
            </a:r>
            <a:r>
              <a:rPr lang="zh-CN" altLang="en-US" sz="2000" kern="0" dirty="0">
                <a:solidFill>
                  <a:prstClr val="black"/>
                </a:solidFill>
                <a:latin typeface="微软雅黑" pitchFamily="34" charset="-122"/>
                <a:ea typeface="微软雅黑" pitchFamily="34" charset="-122"/>
              </a:rPr>
              <a:t>，能见度在</a:t>
            </a:r>
            <a:r>
              <a:rPr lang="en-US" altLang="zh-CN" sz="2000" kern="0" dirty="0">
                <a:solidFill>
                  <a:prstClr val="black"/>
                </a:solidFill>
                <a:latin typeface="微软雅黑" pitchFamily="34" charset="-122"/>
                <a:ea typeface="微软雅黑" pitchFamily="34" charset="-122"/>
              </a:rPr>
              <a:t>15m</a:t>
            </a:r>
            <a:r>
              <a:rPr lang="zh-CN" altLang="en-US" sz="2000" kern="0" dirty="0">
                <a:solidFill>
                  <a:prstClr val="black"/>
                </a:solidFill>
                <a:latin typeface="微软雅黑" pitchFamily="34" charset="-122"/>
                <a:ea typeface="微软雅黑" pitchFamily="34" charset="-122"/>
              </a:rPr>
              <a:t>之内车速不得超过</a:t>
            </a:r>
            <a:r>
              <a:rPr lang="en-US" altLang="zh-CN" sz="2000" kern="0" dirty="0">
                <a:solidFill>
                  <a:prstClr val="black"/>
                </a:solidFill>
                <a:latin typeface="微软雅黑" pitchFamily="34" charset="-122"/>
                <a:ea typeface="微软雅黑" pitchFamily="34" charset="-122"/>
              </a:rPr>
              <a:t>5km/h</a:t>
            </a:r>
            <a:r>
              <a:rPr lang="zh-CN" altLang="en-US" sz="2000" kern="0" dirty="0">
                <a:solidFill>
                  <a:prstClr val="black"/>
                </a:solidFill>
                <a:latin typeface="微软雅黑" pitchFamily="34" charset="-122"/>
                <a:ea typeface="微软雅黑" pitchFamily="34" charset="-122"/>
              </a:rPr>
              <a:t>，能见度在</a:t>
            </a:r>
            <a:r>
              <a:rPr lang="en-US" altLang="zh-CN" sz="2000" kern="0" dirty="0">
                <a:solidFill>
                  <a:prstClr val="black"/>
                </a:solidFill>
                <a:latin typeface="微软雅黑" pitchFamily="34" charset="-122"/>
                <a:ea typeface="微软雅黑" pitchFamily="34" charset="-122"/>
              </a:rPr>
              <a:t>5m</a:t>
            </a:r>
            <a:r>
              <a:rPr lang="zh-CN" altLang="en-US" sz="2000" kern="0" dirty="0">
                <a:solidFill>
                  <a:prstClr val="black"/>
                </a:solidFill>
                <a:latin typeface="微软雅黑" pitchFamily="34" charset="-122"/>
                <a:ea typeface="微软雅黑" pitchFamily="34" charset="-122"/>
              </a:rPr>
              <a:t>之内应选择适当地点，靠</a:t>
            </a:r>
            <a:r>
              <a:rPr lang="zh-CN" altLang="en-US" sz="2000" kern="0" dirty="0" smtClean="0">
                <a:solidFill>
                  <a:prstClr val="black"/>
                </a:solidFill>
                <a:latin typeface="微软雅黑" pitchFamily="34" charset="-122"/>
                <a:ea typeface="微软雅黑" pitchFamily="34" charset="-122"/>
              </a:rPr>
              <a:t>路边停车。</a:t>
            </a:r>
            <a:endParaRPr lang="zh-CN" altLang="en-US" sz="2000" kern="0" dirty="0">
              <a:solidFill>
                <a:prstClr val="black"/>
              </a:solidFill>
              <a:latin typeface="微软雅黑" pitchFamily="34" charset="-122"/>
              <a:ea typeface="微软雅黑" pitchFamily="34" charset="-122"/>
            </a:endParaRPr>
          </a:p>
          <a:p>
            <a:pPr>
              <a:defRPr/>
            </a:pPr>
            <a:endParaRPr lang="en-US" altLang="zh-CN" sz="2000" kern="0" dirty="0" smtClean="0">
              <a:solidFill>
                <a:prstClr val="black"/>
              </a:solidFill>
              <a:latin typeface="微软雅黑" pitchFamily="34" charset="-122"/>
              <a:ea typeface="微软雅黑" pitchFamily="34" charset="-122"/>
            </a:endParaRPr>
          </a:p>
        </p:txBody>
      </p: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cxnSp>
        <p:nvCxnSpPr>
          <p:cNvPr id="13" name="직선 연결선 30"/>
          <p:cNvCxnSpPr/>
          <p:nvPr/>
        </p:nvCxnSpPr>
        <p:spPr>
          <a:xfrm rot="16200000" flipH="1">
            <a:off x="580232" y="2636912"/>
            <a:ext cx="214312" cy="21431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직선 연결선 32"/>
          <p:cNvCxnSpPr/>
          <p:nvPr/>
        </p:nvCxnSpPr>
        <p:spPr>
          <a:xfrm rot="16200000" flipH="1">
            <a:off x="580232" y="4438824"/>
            <a:ext cx="214312" cy="214312"/>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Picture 10" descr="j0237955[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61927" y="4077072"/>
            <a:ext cx="2363782" cy="2311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56366362"/>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6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 calcmode="lin" valueType="num">
                                      <p:cBhvr>
                                        <p:cTn id="20" dur="500" fill="hold"/>
                                        <p:tgtEl>
                                          <p:spTgt spid="15"/>
                                        </p:tgtEl>
                                        <p:attrNameLst>
                                          <p:attrName>style.rotation</p:attrName>
                                        </p:attrNameLst>
                                      </p:cBhvr>
                                      <p:tavLst>
                                        <p:tav tm="0">
                                          <p:val>
                                            <p:fltVal val="360"/>
                                          </p:val>
                                        </p:tav>
                                        <p:tav tm="100000">
                                          <p:val>
                                            <p:fltVal val="0"/>
                                          </p:val>
                                        </p:tav>
                                      </p:tavLst>
                                    </p:anim>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8" name="矩形 35"/>
          <p:cNvSpPr>
            <a:spLocks noChangeArrowheads="1"/>
          </p:cNvSpPr>
          <p:nvPr/>
        </p:nvSpPr>
        <p:spPr bwMode="auto">
          <a:xfrm>
            <a:off x="482572" y="336528"/>
            <a:ext cx="5457580"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交通安全</a:t>
            </a:r>
            <a:r>
              <a:rPr lang="zh-CN" altLang="en-US" sz="4400" b="1" dirty="0">
                <a:effectLst>
                  <a:outerShdw blurRad="50800" dist="38100" algn="l" rotWithShape="0">
                    <a:prstClr val="black">
                      <a:alpha val="40000"/>
                    </a:prstClr>
                  </a:outerShdw>
                </a:effectLst>
                <a:latin typeface="微软雅黑" pitchFamily="34" charset="-122"/>
                <a:ea typeface="微软雅黑" pitchFamily="34" charset="-122"/>
              </a:rPr>
              <a:t>法律、法规</a:t>
            </a:r>
            <a:endPar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9" name="TextBox 8"/>
          <p:cNvSpPr txBox="1"/>
          <p:nvPr/>
        </p:nvSpPr>
        <p:spPr>
          <a:xfrm>
            <a:off x="3810638" y="1684499"/>
            <a:ext cx="5642067" cy="523220"/>
          </a:xfrm>
          <a:prstGeom prst="rect">
            <a:avLst/>
          </a:prstGeom>
          <a:noFill/>
        </p:spPr>
        <p:txBody>
          <a:bodyPr anchor="ctr">
            <a:spAutoFit/>
          </a:bodyPr>
          <a:lstStyle/>
          <a:p>
            <a:pPr>
              <a:defRPr/>
            </a:pPr>
            <a:r>
              <a:rPr lang="zh-CN" altLang="en-US" sz="2800" dirty="0" smtClean="0">
                <a:ln>
                  <a:solidFill>
                    <a:prstClr val="black">
                      <a:alpha val="16000"/>
                    </a:prstClr>
                  </a:solidFill>
                </a:ln>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中华人民共和国</a:t>
            </a:r>
            <a:r>
              <a:rPr lang="zh-CN" altLang="en-US" sz="2800" dirty="0">
                <a:ln>
                  <a:solidFill>
                    <a:prstClr val="black">
                      <a:alpha val="16000"/>
                    </a:prstClr>
                  </a:solidFill>
                </a:ln>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道路交通安全法</a:t>
            </a:r>
          </a:p>
        </p:txBody>
      </p:sp>
      <p:cxnSp>
        <p:nvCxnSpPr>
          <p:cNvPr id="10" name="직선 연결선 25"/>
          <p:cNvCxnSpPr/>
          <p:nvPr/>
        </p:nvCxnSpPr>
        <p:spPr>
          <a:xfrm rot="16200000" flipH="1">
            <a:off x="3563888" y="1569165"/>
            <a:ext cx="214313" cy="21431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580112" y="2188542"/>
            <a:ext cx="3240360" cy="954107"/>
          </a:xfrm>
          <a:prstGeom prst="rect">
            <a:avLst/>
          </a:prstGeom>
          <a:noFill/>
        </p:spPr>
        <p:txBody>
          <a:bodyPr wrap="square">
            <a:spAutoFit/>
          </a:bodyPr>
          <a:lstStyle/>
          <a:p>
            <a:pPr>
              <a:defRPr/>
            </a:pPr>
            <a:r>
              <a:rPr lang="zh-CN" altLang="en-US" sz="1400" dirty="0" smtClean="0">
                <a:ln>
                  <a:solidFill>
                    <a:prstClr val="white">
                      <a:lumMod val="50000"/>
                      <a:alpha val="16000"/>
                    </a:prstClr>
                  </a:solidFill>
                </a:ln>
                <a:solidFill>
                  <a:prstClr val="white">
                    <a:lumMod val="50000"/>
                  </a:prstClr>
                </a:solidFill>
                <a:latin typeface="微软雅黑" pitchFamily="34" charset="-122"/>
                <a:ea typeface="微软雅黑" pitchFamily="34" charset="-122"/>
              </a:rPr>
              <a:t>根据第十一</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届全国人民代表大会常务委员会第二十次会议</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关于修改</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中华人民共和国道路交通安全法</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的决定</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第二次</a:t>
            </a:r>
            <a:r>
              <a:rPr lang="zh-CN" altLang="en-US" sz="1400" dirty="0" smtClean="0">
                <a:ln>
                  <a:solidFill>
                    <a:prstClr val="white">
                      <a:lumMod val="50000"/>
                      <a:alpha val="16000"/>
                    </a:prstClr>
                  </a:solidFill>
                </a:ln>
                <a:solidFill>
                  <a:prstClr val="white">
                    <a:lumMod val="50000"/>
                  </a:prstClr>
                </a:solidFill>
                <a:latin typeface="微软雅黑" pitchFamily="34" charset="-122"/>
                <a:ea typeface="微软雅黑" pitchFamily="34" charset="-122"/>
              </a:rPr>
              <a:t>修正。</a:t>
            </a:r>
            <a:endParaRPr lang="ko-KR" altLang="en-US" sz="1400" dirty="0">
              <a:ln>
                <a:solidFill>
                  <a:prstClr val="white">
                    <a:lumMod val="50000"/>
                    <a:alpha val="16000"/>
                  </a:prstClr>
                </a:solidFill>
              </a:ln>
              <a:solidFill>
                <a:prstClr val="white">
                  <a:lumMod val="50000"/>
                </a:prstClr>
              </a:solidFill>
              <a:latin typeface="微软雅黑" pitchFamily="34" charset="-122"/>
              <a:ea typeface="08서울남산체 B" pitchFamily="18" charset="-127"/>
            </a:endParaRPr>
          </a:p>
        </p:txBody>
      </p:sp>
      <p:cxnSp>
        <p:nvCxnSpPr>
          <p:cNvPr id="12" name="직선 연결선 42"/>
          <p:cNvCxnSpPr/>
          <p:nvPr/>
        </p:nvCxnSpPr>
        <p:spPr>
          <a:xfrm>
            <a:off x="3995936" y="2215278"/>
            <a:ext cx="4824536" cy="0"/>
          </a:xfrm>
          <a:prstGeom prst="line">
            <a:avLst/>
          </a:prstGeom>
          <a:ln/>
        </p:spPr>
        <p:style>
          <a:lnRef idx="1">
            <a:schemeClr val="dk1"/>
          </a:lnRef>
          <a:fillRef idx="0">
            <a:schemeClr val="dk1"/>
          </a:fillRef>
          <a:effectRef idx="0">
            <a:schemeClr val="dk1"/>
          </a:effectRef>
          <a:fontRef idx="minor">
            <a:schemeClr val="tx1"/>
          </a:fontRef>
        </p:style>
      </p:cxnSp>
      <p:grpSp>
        <p:nvGrpSpPr>
          <p:cNvPr id="16" name="组合 15"/>
          <p:cNvGrpSpPr>
            <a:grpSpLocks/>
          </p:cNvGrpSpPr>
          <p:nvPr/>
        </p:nvGrpSpPr>
        <p:grpSpPr bwMode="auto">
          <a:xfrm>
            <a:off x="482572" y="2420888"/>
            <a:ext cx="4737500" cy="4198309"/>
            <a:chOff x="4571608" y="2466128"/>
            <a:chExt cx="4490179" cy="6880026"/>
          </a:xfrm>
        </p:grpSpPr>
        <p:sp>
          <p:nvSpPr>
            <p:cNvPr id="17" name="矩形 16"/>
            <p:cNvSpPr/>
            <p:nvPr/>
          </p:nvSpPr>
          <p:spPr>
            <a:xfrm>
              <a:off x="4672120" y="2537127"/>
              <a:ext cx="4213772" cy="6809027"/>
            </a:xfrm>
            <a:prstGeom prst="rect">
              <a:avLst/>
            </a:prstGeom>
          </p:spPr>
          <p:txBody>
            <a:bodyPr>
              <a:spAutoFit/>
            </a:bodyPr>
            <a:lstStyle/>
            <a:p>
              <a:pPr>
                <a:defRPr/>
              </a:pPr>
              <a:r>
                <a:rPr lang="zh-CN" altLang="en-US" b="1" kern="0" dirty="0" smtClean="0">
                  <a:solidFill>
                    <a:schemeClr val="accent2">
                      <a:lumMod val="75000"/>
                    </a:schemeClr>
                  </a:solidFill>
                  <a:latin typeface="微软雅黑" pitchFamily="34" charset="-122"/>
                  <a:ea typeface="微软雅黑" pitchFamily="34" charset="-122"/>
                </a:rPr>
                <a:t>第二十一条</a:t>
              </a:r>
              <a:endParaRPr lang="en-US" altLang="zh-CN" b="1" kern="0" dirty="0" smtClean="0">
                <a:solidFill>
                  <a:schemeClr val="accent2">
                    <a:lumMod val="75000"/>
                  </a:schemeClr>
                </a:solidFill>
                <a:latin typeface="微软雅黑" pitchFamily="34" charset="-122"/>
                <a:ea typeface="微软雅黑" pitchFamily="34" charset="-122"/>
              </a:endParaRPr>
            </a:p>
            <a:p>
              <a:pPr>
                <a:defRPr/>
              </a:pPr>
              <a:r>
                <a:rPr lang="zh-CN" altLang="en-US" sz="1600" kern="0" dirty="0" smtClean="0">
                  <a:solidFill>
                    <a:prstClr val="black"/>
                  </a:solidFill>
                  <a:latin typeface="微软雅黑" pitchFamily="34" charset="-122"/>
                  <a:ea typeface="微软雅黑" pitchFamily="34" charset="-122"/>
                </a:rPr>
                <a:t>       驾驶人</a:t>
              </a:r>
              <a:r>
                <a:rPr lang="zh-CN" altLang="en-US" sz="1600" kern="0" dirty="0">
                  <a:solidFill>
                    <a:prstClr val="black"/>
                  </a:solidFill>
                  <a:latin typeface="微软雅黑" pitchFamily="34" charset="-122"/>
                  <a:ea typeface="微软雅黑" pitchFamily="34" charset="-122"/>
                </a:rPr>
                <a:t>驾驶机动车上道路行驶前，应当对机动车的安全技术性能进行认真检查；不得驾驶安全</a:t>
              </a:r>
              <a:r>
                <a:rPr lang="zh-CN" altLang="en-US" sz="1600" b="1" kern="0" dirty="0">
                  <a:solidFill>
                    <a:prstClr val="black"/>
                  </a:solidFill>
                  <a:latin typeface="微软雅黑" pitchFamily="34" charset="-122"/>
                  <a:ea typeface="微软雅黑" pitchFamily="34" charset="-122"/>
                </a:rPr>
                <a:t>设施不全或者机件不符合技术标准</a:t>
              </a:r>
              <a:r>
                <a:rPr lang="zh-CN" altLang="en-US" sz="1600" kern="0" dirty="0">
                  <a:solidFill>
                    <a:prstClr val="black"/>
                  </a:solidFill>
                  <a:latin typeface="微软雅黑" pitchFamily="34" charset="-122"/>
                  <a:ea typeface="微软雅黑" pitchFamily="34" charset="-122"/>
                </a:rPr>
                <a:t>等具有安全隐患的机动车。</a:t>
              </a:r>
            </a:p>
            <a:p>
              <a:pPr>
                <a:defRPr/>
              </a:pPr>
              <a:r>
                <a:rPr lang="zh-CN" altLang="en-US" b="1" kern="0" dirty="0">
                  <a:solidFill>
                    <a:schemeClr val="accent2">
                      <a:lumMod val="75000"/>
                    </a:schemeClr>
                  </a:solidFill>
                  <a:latin typeface="微软雅黑" pitchFamily="34" charset="-122"/>
                  <a:ea typeface="微软雅黑" pitchFamily="34" charset="-122"/>
                </a:rPr>
                <a:t>第四十三条 </a:t>
              </a:r>
              <a:endParaRPr lang="en-US" altLang="zh-CN" b="1" kern="0" dirty="0" smtClean="0">
                <a:solidFill>
                  <a:schemeClr val="accent2">
                    <a:lumMod val="75000"/>
                  </a:schemeClr>
                </a:solidFill>
                <a:latin typeface="微软雅黑" pitchFamily="34" charset="-122"/>
                <a:ea typeface="微软雅黑" pitchFamily="34" charset="-122"/>
              </a:endParaRPr>
            </a:p>
            <a:p>
              <a:pPr>
                <a:defRPr/>
              </a:pPr>
              <a:r>
                <a:rPr lang="zh-CN" altLang="en-US" sz="1600" kern="0" dirty="0" smtClean="0">
                  <a:solidFill>
                    <a:prstClr val="black"/>
                  </a:solidFill>
                  <a:latin typeface="微软雅黑" pitchFamily="34" charset="-122"/>
                  <a:ea typeface="微软雅黑" pitchFamily="34" charset="-122"/>
                </a:rPr>
                <a:t>       同</a:t>
              </a:r>
              <a:r>
                <a:rPr lang="zh-CN" altLang="en-US" sz="1600" kern="0" dirty="0">
                  <a:solidFill>
                    <a:prstClr val="black"/>
                  </a:solidFill>
                  <a:latin typeface="微软雅黑" pitchFamily="34" charset="-122"/>
                  <a:ea typeface="微软雅黑" pitchFamily="34" charset="-122"/>
                </a:rPr>
                <a:t>车道行驶的机动车，后车应当与前车保持足以采取紧急制动措施的安全距离。有下列情形之一的，</a:t>
              </a:r>
              <a:r>
                <a:rPr lang="zh-CN" altLang="en-US" sz="1600" b="1" kern="0" dirty="0">
                  <a:solidFill>
                    <a:prstClr val="black"/>
                  </a:solidFill>
                  <a:latin typeface="微软雅黑" pitchFamily="34" charset="-122"/>
                  <a:ea typeface="微软雅黑" pitchFamily="34" charset="-122"/>
                </a:rPr>
                <a:t>不得超车</a:t>
              </a:r>
              <a:r>
                <a:rPr lang="zh-CN" altLang="en-US" sz="1600" kern="0" dirty="0">
                  <a:solidFill>
                    <a:prstClr val="black"/>
                  </a:solidFill>
                  <a:latin typeface="微软雅黑" pitchFamily="34" charset="-122"/>
                  <a:ea typeface="微软雅黑" pitchFamily="34" charset="-122"/>
                </a:rPr>
                <a:t>： </a:t>
              </a:r>
            </a:p>
            <a:p>
              <a:pPr>
                <a:defRPr/>
              </a:pPr>
              <a:r>
                <a:rPr lang="zh-CN" altLang="en-US" sz="1400" kern="0" dirty="0">
                  <a:solidFill>
                    <a:prstClr val="black"/>
                  </a:solidFill>
                  <a:latin typeface="微软雅黑" pitchFamily="34" charset="-122"/>
                  <a:ea typeface="微软雅黑" pitchFamily="34" charset="-122"/>
                </a:rPr>
                <a:t>（一）前车正在左转弯、掉头、超车的 </a:t>
              </a:r>
            </a:p>
            <a:p>
              <a:pPr>
                <a:defRPr/>
              </a:pPr>
              <a:r>
                <a:rPr lang="zh-CN" altLang="en-US" sz="1400" kern="0" dirty="0">
                  <a:solidFill>
                    <a:prstClr val="black"/>
                  </a:solidFill>
                  <a:latin typeface="微软雅黑" pitchFamily="34" charset="-122"/>
                  <a:ea typeface="微软雅黑" pitchFamily="34" charset="-122"/>
                </a:rPr>
                <a:t>（二）与对面来车有会车可能的 </a:t>
              </a:r>
            </a:p>
            <a:p>
              <a:pPr>
                <a:defRPr/>
              </a:pPr>
              <a:r>
                <a:rPr lang="zh-CN" altLang="en-US" sz="1400" kern="0" dirty="0">
                  <a:solidFill>
                    <a:prstClr val="black"/>
                  </a:solidFill>
                  <a:latin typeface="微软雅黑" pitchFamily="34" charset="-122"/>
                  <a:ea typeface="微软雅黑" pitchFamily="34" charset="-122"/>
                </a:rPr>
                <a:t>（三）前车为执行紧急任务的警车、消防车、救护车、工程救险车的 </a:t>
              </a:r>
            </a:p>
            <a:p>
              <a:pPr>
                <a:defRPr/>
              </a:pPr>
              <a:r>
                <a:rPr lang="zh-CN" altLang="en-US" sz="1400" kern="0" dirty="0">
                  <a:solidFill>
                    <a:prstClr val="black"/>
                  </a:solidFill>
                  <a:latin typeface="微软雅黑" pitchFamily="34" charset="-122"/>
                  <a:ea typeface="微软雅黑" pitchFamily="34" charset="-122"/>
                </a:rPr>
                <a:t>（四）行经铁路道口、交叉</a:t>
              </a:r>
              <a:r>
                <a:rPr lang="zh-CN" altLang="en-US" sz="1400" kern="0" dirty="0" smtClean="0">
                  <a:solidFill>
                    <a:prstClr val="black"/>
                  </a:solidFill>
                  <a:latin typeface="微软雅黑" pitchFamily="34" charset="-122"/>
                  <a:ea typeface="微软雅黑" pitchFamily="34" charset="-122"/>
                </a:rPr>
                <a:t>路口隧道</a:t>
              </a:r>
              <a:r>
                <a:rPr lang="zh-CN" altLang="en-US" sz="1400" kern="0" dirty="0">
                  <a:solidFill>
                    <a:prstClr val="black"/>
                  </a:solidFill>
                  <a:latin typeface="微软雅黑" pitchFamily="34" charset="-122"/>
                  <a:ea typeface="微软雅黑" pitchFamily="34" charset="-122"/>
                </a:rPr>
                <a:t>、人行横道</a:t>
              </a:r>
              <a:r>
                <a:rPr lang="zh-CN" altLang="en-US" sz="1400" kern="0" dirty="0" smtClean="0">
                  <a:solidFill>
                    <a:prstClr val="black"/>
                  </a:solidFill>
                  <a:latin typeface="微软雅黑" pitchFamily="34" charset="-122"/>
                  <a:ea typeface="微软雅黑" pitchFamily="34" charset="-122"/>
                </a:rPr>
                <a:t>、流量</a:t>
              </a:r>
              <a:r>
                <a:rPr lang="zh-CN" altLang="en-US" sz="1400" kern="0" dirty="0">
                  <a:solidFill>
                    <a:prstClr val="black"/>
                  </a:solidFill>
                  <a:latin typeface="微软雅黑" pitchFamily="34" charset="-122"/>
                  <a:ea typeface="微软雅黑" pitchFamily="34" charset="-122"/>
                </a:rPr>
                <a:t>大的路段等是没有超车条件的。</a:t>
              </a:r>
            </a:p>
            <a:p>
              <a:pPr>
                <a:defRPr/>
              </a:pPr>
              <a:endParaRPr lang="en-US" altLang="zh-CN" sz="1600" dirty="0">
                <a:solidFill>
                  <a:prstClr val="black"/>
                </a:solidFill>
                <a:latin typeface="微软雅黑" pitchFamily="34" charset="-122"/>
                <a:ea typeface="微软雅黑" pitchFamily="34" charset="-122"/>
              </a:endParaRPr>
            </a:p>
            <a:p>
              <a:pPr>
                <a:defRPr/>
              </a:pPr>
              <a:endParaRPr lang="en-US" altLang="zh-CN" sz="1600" dirty="0">
                <a:solidFill>
                  <a:prstClr val="black"/>
                </a:solidFill>
                <a:latin typeface="微软雅黑" pitchFamily="34" charset="-122"/>
                <a:ea typeface="微软雅黑" pitchFamily="34" charset="-122"/>
              </a:endParaRPr>
            </a:p>
          </p:txBody>
        </p:sp>
        <p:sp>
          <p:nvSpPr>
            <p:cNvPr id="18" name="圆角矩形 35"/>
            <p:cNvSpPr>
              <a:spLocks noChangeArrowheads="1"/>
            </p:cNvSpPr>
            <p:nvPr/>
          </p:nvSpPr>
          <p:spPr bwMode="auto">
            <a:xfrm>
              <a:off x="4571608" y="2466128"/>
              <a:ext cx="4490179" cy="6468763"/>
            </a:xfrm>
            <a:prstGeom prst="roundRect">
              <a:avLst>
                <a:gd name="adj" fmla="val 10787"/>
              </a:avLst>
            </a:prstGeom>
            <a:noFill/>
            <a:ln w="6350">
              <a:solidFill>
                <a:srgbClr val="808080"/>
              </a:solidFill>
              <a:prstDash val="dash"/>
              <a:round/>
              <a:headEnd/>
              <a:tailEnd/>
            </a:ln>
            <a:extLst>
              <a:ext uri="{909E8E84-426E-40DD-AFC4-6F175D3DCCD1}">
                <a14:hiddenFill xmlns:a14="http://schemas.microsoft.com/office/drawing/2010/main" xmlns="">
                  <a:solidFill>
                    <a:srgbClr val="FFFFFF"/>
                  </a:solidFill>
                </a14:hiddenFill>
              </a:ext>
            </a:extLst>
          </p:spPr>
          <p:txBody>
            <a:bodyPr anchor="ctr">
              <a:spAutoFit/>
            </a:bodyPr>
            <a:lstStyle/>
            <a:p>
              <a:pPr algn="ctr" fontAlgn="base">
                <a:spcBef>
                  <a:spcPct val="0"/>
                </a:spcBef>
                <a:spcAft>
                  <a:spcPct val="0"/>
                </a:spcAft>
              </a:pPr>
              <a:endParaRPr lang="zh-CN" altLang="en-US" sz="1600" b="1">
                <a:solidFill>
                  <a:srgbClr val="FFFFFF"/>
                </a:solidFill>
                <a:latin typeface="微软雅黑" pitchFamily="34" charset="-122"/>
              </a:endParaRPr>
            </a:p>
          </p:txBody>
        </p:sp>
      </p:gr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99870" y="3607710"/>
            <a:ext cx="1588554" cy="234157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childTnLst>
                          </p:cTn>
                        </p:par>
                        <p:par>
                          <p:cTn id="11" fill="hold">
                            <p:stCondLst>
                              <p:cond delay="825"/>
                            </p:stCondLst>
                            <p:childTnLst>
                              <p:par>
                                <p:cTn id="12" presetID="49" presetClass="entr" presetSubtype="0" decel="10000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style.rotation</p:attrName>
                                        </p:attrNameLst>
                                      </p:cBhvr>
                                      <p:tavLst>
                                        <p:tav tm="0">
                                          <p:val>
                                            <p:fltVal val="360"/>
                                          </p:val>
                                        </p:tav>
                                        <p:tav tm="100000">
                                          <p:val>
                                            <p:fltVal val="0"/>
                                          </p:val>
                                        </p:tav>
                                      </p:tavLst>
                                    </p:anim>
                                    <p:animEffect transition="in" filter="fade">
                                      <p:cBhvr>
                                        <p:cTn id="17" dur="500"/>
                                        <p:tgtEl>
                                          <p:spTgt spid="10"/>
                                        </p:tgtEl>
                                      </p:cBhvr>
                                    </p:animEffect>
                                  </p:childTnLst>
                                </p:cTn>
                              </p:par>
                            </p:childTnLst>
                          </p:cTn>
                        </p:par>
                        <p:par>
                          <p:cTn id="18" fill="hold">
                            <p:stCondLst>
                              <p:cond delay="1325"/>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3074"/>
                                        </p:tgtEl>
                                        <p:attrNameLst>
                                          <p:attrName>style.visibility</p:attrName>
                                        </p:attrNameLst>
                                      </p:cBhvr>
                                      <p:to>
                                        <p:strVal val="visible"/>
                                      </p:to>
                                    </p:set>
                                    <p:animEffect transition="in" filter="fade">
                                      <p:cBhvr>
                                        <p:cTn id="3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8" name="矩形 35"/>
          <p:cNvSpPr>
            <a:spLocks noChangeArrowheads="1"/>
          </p:cNvSpPr>
          <p:nvPr/>
        </p:nvSpPr>
        <p:spPr bwMode="auto">
          <a:xfrm>
            <a:off x="482572" y="336528"/>
            <a:ext cx="5457580"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交通安全</a:t>
            </a:r>
            <a:r>
              <a:rPr lang="zh-CN" altLang="en-US" sz="4400" b="1" dirty="0">
                <a:effectLst>
                  <a:outerShdw blurRad="50800" dist="38100" algn="l" rotWithShape="0">
                    <a:prstClr val="black">
                      <a:alpha val="40000"/>
                    </a:prstClr>
                  </a:outerShdw>
                </a:effectLst>
                <a:latin typeface="微软雅黑" pitchFamily="34" charset="-122"/>
                <a:ea typeface="微软雅黑" pitchFamily="34" charset="-122"/>
              </a:rPr>
              <a:t>法律、法规</a:t>
            </a:r>
            <a:endPar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9" name="TextBox 8"/>
          <p:cNvSpPr txBox="1"/>
          <p:nvPr/>
        </p:nvSpPr>
        <p:spPr>
          <a:xfrm>
            <a:off x="3275856" y="1715276"/>
            <a:ext cx="5832648" cy="461665"/>
          </a:xfrm>
          <a:prstGeom prst="rect">
            <a:avLst/>
          </a:prstGeom>
          <a:noFill/>
        </p:spPr>
        <p:txBody>
          <a:bodyPr wrap="square" anchor="ctr">
            <a:spAutoFit/>
          </a:bodyPr>
          <a:lstStyle/>
          <a:p>
            <a:pPr>
              <a:defRPr/>
            </a:pPr>
            <a:r>
              <a:rPr lang="zh-CN" altLang="en-US" sz="2400" dirty="0" smtClean="0">
                <a:ln>
                  <a:solidFill>
                    <a:prstClr val="black">
                      <a:alpha val="16000"/>
                    </a:prstClr>
                  </a:solidFill>
                </a:ln>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中华人民共和国</a:t>
            </a:r>
            <a:r>
              <a:rPr lang="zh-CN" altLang="en-US" sz="2400" dirty="0">
                <a:ln>
                  <a:solidFill>
                    <a:prstClr val="black">
                      <a:alpha val="16000"/>
                    </a:prstClr>
                  </a:solidFill>
                </a:ln>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道路交通安全法实施条例</a:t>
            </a:r>
          </a:p>
        </p:txBody>
      </p:sp>
      <p:cxnSp>
        <p:nvCxnSpPr>
          <p:cNvPr id="10" name="직선 연결선 25"/>
          <p:cNvCxnSpPr/>
          <p:nvPr/>
        </p:nvCxnSpPr>
        <p:spPr>
          <a:xfrm rot="16200000" flipH="1">
            <a:off x="3059832" y="1630511"/>
            <a:ext cx="214313" cy="21431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580112" y="2188542"/>
            <a:ext cx="3240360" cy="523220"/>
          </a:xfrm>
          <a:prstGeom prst="rect">
            <a:avLst/>
          </a:prstGeom>
          <a:noFill/>
        </p:spPr>
        <p:txBody>
          <a:bodyPr wrap="square">
            <a:spAutoFit/>
          </a:bodyPr>
          <a:lstStyle/>
          <a:p>
            <a:pPr>
              <a:defRPr/>
            </a:pP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于</a:t>
            </a:r>
            <a:r>
              <a:rPr lang="en-US" altLang="zh-CN" sz="1400" dirty="0" smtClean="0">
                <a:ln>
                  <a:solidFill>
                    <a:prstClr val="white">
                      <a:lumMod val="50000"/>
                      <a:alpha val="16000"/>
                    </a:prstClr>
                  </a:solidFill>
                </a:ln>
                <a:solidFill>
                  <a:prstClr val="white">
                    <a:lumMod val="50000"/>
                  </a:prstClr>
                </a:solidFill>
                <a:latin typeface="微软雅黑" pitchFamily="34" charset="-122"/>
                <a:ea typeface="微软雅黑" pitchFamily="34" charset="-122"/>
              </a:rPr>
              <a:t>2004</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年</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4</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月</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28</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日国务院第</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49</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次常务会议通过</a:t>
            </a:r>
            <a:r>
              <a:rPr lang="zh-CN" altLang="en-US" sz="1400" dirty="0" smtClean="0">
                <a:ln>
                  <a:solidFill>
                    <a:prstClr val="white">
                      <a:lumMod val="50000"/>
                      <a:alpha val="16000"/>
                    </a:prstClr>
                  </a:solidFill>
                </a:ln>
                <a:solidFill>
                  <a:prstClr val="white">
                    <a:lumMod val="50000"/>
                  </a:prstClr>
                </a:solidFill>
                <a:latin typeface="微软雅黑" pitchFamily="34" charset="-122"/>
                <a:ea typeface="微软雅黑" pitchFamily="34" charset="-122"/>
              </a:rPr>
              <a:t>，自</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2004</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年</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5</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月</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1</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日起施行。</a:t>
            </a:r>
            <a:endParaRPr lang="ko-KR" altLang="en-US" sz="1400" dirty="0">
              <a:ln>
                <a:solidFill>
                  <a:prstClr val="white">
                    <a:lumMod val="50000"/>
                    <a:alpha val="16000"/>
                  </a:prstClr>
                </a:solidFill>
              </a:ln>
              <a:solidFill>
                <a:prstClr val="white">
                  <a:lumMod val="50000"/>
                </a:prstClr>
              </a:solidFill>
              <a:latin typeface="微软雅黑" pitchFamily="34" charset="-122"/>
              <a:ea typeface="08서울남산체 B" pitchFamily="18" charset="-127"/>
            </a:endParaRPr>
          </a:p>
        </p:txBody>
      </p:sp>
      <p:cxnSp>
        <p:nvCxnSpPr>
          <p:cNvPr id="12" name="직선 연결선 42"/>
          <p:cNvCxnSpPr/>
          <p:nvPr/>
        </p:nvCxnSpPr>
        <p:spPr>
          <a:xfrm>
            <a:off x="3995936" y="2215278"/>
            <a:ext cx="4824536" cy="0"/>
          </a:xfrm>
          <a:prstGeom prst="line">
            <a:avLst/>
          </a:prstGeom>
          <a:ln/>
        </p:spPr>
        <p:style>
          <a:lnRef idx="1">
            <a:schemeClr val="dk1"/>
          </a:lnRef>
          <a:fillRef idx="0">
            <a:schemeClr val="dk1"/>
          </a:fillRef>
          <a:effectRef idx="0">
            <a:schemeClr val="dk1"/>
          </a:effectRef>
          <a:fontRef idx="minor">
            <a:schemeClr val="tx1"/>
          </a:fontRef>
        </p:style>
      </p:cxnSp>
      <p:grpSp>
        <p:nvGrpSpPr>
          <p:cNvPr id="16" name="组合 15"/>
          <p:cNvGrpSpPr>
            <a:grpSpLocks/>
          </p:cNvGrpSpPr>
          <p:nvPr/>
        </p:nvGrpSpPr>
        <p:grpSpPr bwMode="auto">
          <a:xfrm>
            <a:off x="482572" y="2420888"/>
            <a:ext cx="4737500" cy="4752528"/>
            <a:chOff x="4571608" y="2466128"/>
            <a:chExt cx="4490179" cy="7446788"/>
          </a:xfrm>
        </p:grpSpPr>
        <p:sp>
          <p:nvSpPr>
            <p:cNvPr id="17" name="矩形 16"/>
            <p:cNvSpPr/>
            <p:nvPr/>
          </p:nvSpPr>
          <p:spPr>
            <a:xfrm>
              <a:off x="4672120" y="2649956"/>
              <a:ext cx="4213772" cy="7262960"/>
            </a:xfrm>
            <a:prstGeom prst="rect">
              <a:avLst/>
            </a:prstGeom>
          </p:spPr>
          <p:txBody>
            <a:bodyPr>
              <a:spAutoFit/>
            </a:bodyPr>
            <a:lstStyle/>
            <a:p>
              <a:pPr>
                <a:defRPr/>
              </a:pPr>
              <a:r>
                <a:rPr lang="zh-CN" altLang="en-US" b="1" kern="0" dirty="0" smtClean="0">
                  <a:solidFill>
                    <a:schemeClr val="accent2">
                      <a:lumMod val="75000"/>
                    </a:schemeClr>
                  </a:solidFill>
                  <a:latin typeface="微软雅黑" pitchFamily="34" charset="-122"/>
                  <a:ea typeface="微软雅黑" pitchFamily="34" charset="-122"/>
                </a:rPr>
                <a:t>第四十五</a:t>
              </a:r>
              <a:r>
                <a:rPr lang="zh-CN" altLang="en-US" b="1" kern="0" dirty="0">
                  <a:solidFill>
                    <a:schemeClr val="accent2">
                      <a:lumMod val="75000"/>
                    </a:schemeClr>
                  </a:solidFill>
                  <a:latin typeface="微软雅黑" pitchFamily="34" charset="-122"/>
                  <a:ea typeface="微软雅黑" pitchFamily="34" charset="-122"/>
                </a:rPr>
                <a:t>条</a:t>
              </a:r>
              <a:r>
                <a:rPr lang="zh-CN" altLang="en-US" sz="1600" kern="0" dirty="0">
                  <a:solidFill>
                    <a:prstClr val="black"/>
                  </a:solidFill>
                  <a:latin typeface="微软雅黑" pitchFamily="34" charset="-122"/>
                  <a:ea typeface="微软雅黑" pitchFamily="34" charset="-122"/>
                </a:rPr>
                <a:t>　机动车在道路上行驶不得超过限速标志、标线标明的速度。在没有限速标志、标线的道路上</a:t>
              </a:r>
              <a:r>
                <a:rPr lang="zh-CN" altLang="en-US" sz="1600" kern="0" dirty="0" smtClean="0">
                  <a:solidFill>
                    <a:prstClr val="black"/>
                  </a:solidFill>
                  <a:latin typeface="微软雅黑" pitchFamily="34" charset="-122"/>
                  <a:ea typeface="微软雅黑" pitchFamily="34" charset="-122"/>
                </a:rPr>
                <a:t>，不得</a:t>
              </a:r>
              <a:r>
                <a:rPr lang="zh-CN" altLang="en-US" sz="1600" kern="0" dirty="0">
                  <a:solidFill>
                    <a:prstClr val="black"/>
                  </a:solidFill>
                  <a:latin typeface="微软雅黑" pitchFamily="34" charset="-122"/>
                  <a:ea typeface="微软雅黑" pitchFamily="34" charset="-122"/>
                </a:rPr>
                <a:t>超过下列最高行驶速度：</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一</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没有道路中心线的道路，城市道路为每小时</a:t>
              </a:r>
              <a:r>
                <a:rPr lang="en-US" altLang="zh-CN" sz="1400" kern="0" dirty="0">
                  <a:solidFill>
                    <a:prstClr val="black"/>
                  </a:solidFill>
                  <a:latin typeface="微软雅黑" pitchFamily="34" charset="-122"/>
                  <a:ea typeface="微软雅黑" pitchFamily="34" charset="-122"/>
                </a:rPr>
                <a:t>30</a:t>
              </a:r>
              <a:r>
                <a:rPr lang="zh-CN" altLang="en-US" sz="1400" kern="0" dirty="0">
                  <a:solidFill>
                    <a:prstClr val="black"/>
                  </a:solidFill>
                  <a:latin typeface="微软雅黑" pitchFamily="34" charset="-122"/>
                  <a:ea typeface="微软雅黑" pitchFamily="34" charset="-122"/>
                </a:rPr>
                <a:t>公里，公路为每小时</a:t>
              </a:r>
              <a:r>
                <a:rPr lang="en-US" altLang="zh-CN" sz="1400" kern="0" dirty="0">
                  <a:solidFill>
                    <a:prstClr val="black"/>
                  </a:solidFill>
                  <a:latin typeface="微软雅黑" pitchFamily="34" charset="-122"/>
                  <a:ea typeface="微软雅黑" pitchFamily="34" charset="-122"/>
                </a:rPr>
                <a:t>40</a:t>
              </a:r>
              <a:r>
                <a:rPr lang="zh-CN" altLang="en-US" sz="1400" kern="0" dirty="0">
                  <a:solidFill>
                    <a:prstClr val="black"/>
                  </a:solidFill>
                  <a:latin typeface="微软雅黑" pitchFamily="34" charset="-122"/>
                  <a:ea typeface="微软雅黑" pitchFamily="34" charset="-122"/>
                </a:rPr>
                <a:t>公里；</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二</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同方向只有</a:t>
              </a:r>
              <a:r>
                <a:rPr lang="en-US" altLang="zh-CN" sz="1400" kern="0" dirty="0">
                  <a:solidFill>
                    <a:prstClr val="black"/>
                  </a:solidFill>
                  <a:latin typeface="微软雅黑" pitchFamily="34" charset="-122"/>
                  <a:ea typeface="微软雅黑" pitchFamily="34" charset="-122"/>
                </a:rPr>
                <a:t>1</a:t>
              </a:r>
              <a:r>
                <a:rPr lang="zh-CN" altLang="en-US" sz="1400" kern="0" dirty="0">
                  <a:solidFill>
                    <a:prstClr val="black"/>
                  </a:solidFill>
                  <a:latin typeface="微软雅黑" pitchFamily="34" charset="-122"/>
                  <a:ea typeface="微软雅黑" pitchFamily="34" charset="-122"/>
                </a:rPr>
                <a:t>条机动车道的道路，城市道路为每小时</a:t>
              </a:r>
              <a:r>
                <a:rPr lang="en-US" altLang="zh-CN" sz="1400" kern="0" dirty="0">
                  <a:solidFill>
                    <a:prstClr val="black"/>
                  </a:solidFill>
                  <a:latin typeface="微软雅黑" pitchFamily="34" charset="-122"/>
                  <a:ea typeface="微软雅黑" pitchFamily="34" charset="-122"/>
                </a:rPr>
                <a:t>50</a:t>
              </a:r>
              <a:r>
                <a:rPr lang="zh-CN" altLang="en-US" sz="1400" kern="0" dirty="0">
                  <a:solidFill>
                    <a:prstClr val="black"/>
                  </a:solidFill>
                  <a:latin typeface="微软雅黑" pitchFamily="34" charset="-122"/>
                  <a:ea typeface="微软雅黑" pitchFamily="34" charset="-122"/>
                </a:rPr>
                <a:t>公里，公路为每小时</a:t>
              </a:r>
              <a:r>
                <a:rPr lang="en-US" altLang="zh-CN" sz="1400" kern="0" dirty="0">
                  <a:solidFill>
                    <a:prstClr val="black"/>
                  </a:solidFill>
                  <a:latin typeface="微软雅黑" pitchFamily="34" charset="-122"/>
                  <a:ea typeface="微软雅黑" pitchFamily="34" charset="-122"/>
                </a:rPr>
                <a:t>70</a:t>
              </a:r>
              <a:r>
                <a:rPr lang="zh-CN" altLang="en-US" sz="1400" kern="0" dirty="0">
                  <a:solidFill>
                    <a:prstClr val="black"/>
                  </a:solidFill>
                  <a:latin typeface="微软雅黑" pitchFamily="34" charset="-122"/>
                  <a:ea typeface="微软雅黑" pitchFamily="34" charset="-122"/>
                </a:rPr>
                <a:t>公里</a:t>
              </a:r>
              <a:r>
                <a:rPr lang="zh-CN" altLang="en-US" sz="1400" kern="0" dirty="0" smtClean="0">
                  <a:solidFill>
                    <a:prstClr val="black"/>
                  </a:solidFill>
                  <a:latin typeface="微软雅黑" pitchFamily="34" charset="-122"/>
                  <a:ea typeface="微软雅黑" pitchFamily="34" charset="-122"/>
                </a:rPr>
                <a:t>。</a:t>
              </a:r>
              <a:endParaRPr lang="en-US" altLang="zh-CN" sz="1400" kern="0" dirty="0" smtClean="0">
                <a:solidFill>
                  <a:prstClr val="black"/>
                </a:solidFill>
                <a:latin typeface="微软雅黑" pitchFamily="34" charset="-122"/>
                <a:ea typeface="微软雅黑" pitchFamily="34" charset="-122"/>
              </a:endParaRPr>
            </a:p>
            <a:p>
              <a:pPr>
                <a:defRPr/>
              </a:pPr>
              <a:endParaRPr lang="zh-CN" altLang="en-US" sz="1400" kern="0" dirty="0">
                <a:solidFill>
                  <a:prstClr val="black"/>
                </a:solidFill>
                <a:latin typeface="微软雅黑" pitchFamily="34" charset="-122"/>
                <a:ea typeface="微软雅黑" pitchFamily="34" charset="-122"/>
              </a:endParaRPr>
            </a:p>
            <a:p>
              <a:pPr>
                <a:defRPr/>
              </a:pPr>
              <a:r>
                <a:rPr lang="zh-CN" altLang="en-US" b="1" kern="0" dirty="0">
                  <a:solidFill>
                    <a:schemeClr val="accent2">
                      <a:lumMod val="75000"/>
                    </a:schemeClr>
                  </a:solidFill>
                  <a:latin typeface="微软雅黑" pitchFamily="34" charset="-122"/>
                  <a:ea typeface="微软雅黑" pitchFamily="34" charset="-122"/>
                </a:rPr>
                <a:t>第四十六条</a:t>
              </a:r>
              <a:r>
                <a:rPr lang="zh-CN" altLang="en-US" sz="1600" kern="0" dirty="0">
                  <a:solidFill>
                    <a:prstClr val="black"/>
                  </a:solidFill>
                  <a:latin typeface="微软雅黑" pitchFamily="34" charset="-122"/>
                  <a:ea typeface="微软雅黑" pitchFamily="34" charset="-122"/>
                </a:rPr>
                <a:t>　机动车行驶中遇有下列情形之一的，最高行驶速度不得超过每小时</a:t>
              </a:r>
              <a:r>
                <a:rPr lang="en-US" altLang="zh-CN" sz="1600" kern="0" dirty="0">
                  <a:solidFill>
                    <a:prstClr val="black"/>
                  </a:solidFill>
                  <a:latin typeface="微软雅黑" pitchFamily="34" charset="-122"/>
                  <a:ea typeface="微软雅黑" pitchFamily="34" charset="-122"/>
                </a:rPr>
                <a:t>30</a:t>
              </a:r>
              <a:r>
                <a:rPr lang="zh-CN" altLang="en-US" sz="1600" kern="0" dirty="0">
                  <a:solidFill>
                    <a:prstClr val="black"/>
                  </a:solidFill>
                  <a:latin typeface="微软雅黑" pitchFamily="34" charset="-122"/>
                  <a:ea typeface="微软雅黑" pitchFamily="34" charset="-122"/>
                </a:rPr>
                <a:t>公里，其中拖拉机、</a:t>
              </a:r>
              <a:r>
                <a:rPr lang="zh-CN" altLang="en-US" sz="1600" kern="0" dirty="0" smtClean="0">
                  <a:solidFill>
                    <a:prstClr val="black"/>
                  </a:solidFill>
                  <a:latin typeface="微软雅黑" pitchFamily="34" charset="-122"/>
                  <a:ea typeface="微软雅黑" pitchFamily="34" charset="-122"/>
                </a:rPr>
                <a:t>电瓶车不得</a:t>
              </a:r>
              <a:r>
                <a:rPr lang="zh-CN" altLang="en-US" sz="1600" kern="0" dirty="0">
                  <a:solidFill>
                    <a:prstClr val="black"/>
                  </a:solidFill>
                  <a:latin typeface="微软雅黑" pitchFamily="34" charset="-122"/>
                  <a:ea typeface="微软雅黑" pitchFamily="34" charset="-122"/>
                </a:rPr>
                <a:t>超过每小时</a:t>
              </a:r>
              <a:r>
                <a:rPr lang="en-US" altLang="zh-CN" sz="1600" kern="0" dirty="0">
                  <a:solidFill>
                    <a:prstClr val="black"/>
                  </a:solidFill>
                  <a:latin typeface="微软雅黑" pitchFamily="34" charset="-122"/>
                  <a:ea typeface="微软雅黑" pitchFamily="34" charset="-122"/>
                </a:rPr>
                <a:t>15</a:t>
              </a:r>
              <a:r>
                <a:rPr lang="zh-CN" altLang="en-US" sz="1600" kern="0" dirty="0">
                  <a:solidFill>
                    <a:prstClr val="black"/>
                  </a:solidFill>
                  <a:latin typeface="微软雅黑" pitchFamily="34" charset="-122"/>
                  <a:ea typeface="微软雅黑" pitchFamily="34" charset="-122"/>
                </a:rPr>
                <a:t>公里：</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一</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进出非机动车道，通过铁路道口、急弯路、窄路、窄桥时；</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二</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掉头、转弯、下陡坡时；</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三</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遇雾、雨、雪、</a:t>
              </a:r>
              <a:r>
                <a:rPr lang="zh-CN" altLang="en-US" sz="1400" kern="0" dirty="0" smtClean="0">
                  <a:solidFill>
                    <a:prstClr val="black"/>
                  </a:solidFill>
                  <a:latin typeface="微软雅黑" pitchFamily="34" charset="-122"/>
                  <a:ea typeface="微软雅黑" pitchFamily="34" charset="-122"/>
                </a:rPr>
                <a:t>沙尘，</a:t>
              </a:r>
              <a:r>
                <a:rPr lang="zh-CN" altLang="en-US" sz="1400" kern="0" dirty="0">
                  <a:solidFill>
                    <a:prstClr val="black"/>
                  </a:solidFill>
                  <a:latin typeface="微软雅黑" pitchFamily="34" charset="-122"/>
                  <a:ea typeface="微软雅黑" pitchFamily="34" charset="-122"/>
                </a:rPr>
                <a:t>能见度在</a:t>
              </a:r>
              <a:r>
                <a:rPr lang="en-US" altLang="zh-CN" sz="1400" kern="0" dirty="0">
                  <a:solidFill>
                    <a:prstClr val="black"/>
                  </a:solidFill>
                  <a:latin typeface="微软雅黑" pitchFamily="34" charset="-122"/>
                  <a:ea typeface="微软雅黑" pitchFamily="34" charset="-122"/>
                </a:rPr>
                <a:t>50</a:t>
              </a:r>
              <a:r>
                <a:rPr lang="zh-CN" altLang="en-US" sz="1400" kern="0" dirty="0">
                  <a:solidFill>
                    <a:prstClr val="black"/>
                  </a:solidFill>
                  <a:latin typeface="微软雅黑" pitchFamily="34" charset="-122"/>
                  <a:ea typeface="微软雅黑" pitchFamily="34" charset="-122"/>
                </a:rPr>
                <a:t>米以内时；</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四</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在冰雪、泥泞的道路上行驶时；</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五</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牵引发生故障的机动车时。</a:t>
              </a:r>
            </a:p>
            <a:p>
              <a:pPr>
                <a:defRPr/>
              </a:pPr>
              <a:endParaRPr lang="en-US" altLang="zh-CN" sz="1600" dirty="0">
                <a:solidFill>
                  <a:prstClr val="black"/>
                </a:solidFill>
                <a:latin typeface="微软雅黑" pitchFamily="34" charset="-122"/>
                <a:ea typeface="微软雅黑" pitchFamily="34" charset="-122"/>
              </a:endParaRPr>
            </a:p>
            <a:p>
              <a:pPr>
                <a:defRPr/>
              </a:pPr>
              <a:endParaRPr lang="en-US" altLang="zh-CN" sz="1600" dirty="0">
                <a:solidFill>
                  <a:prstClr val="black"/>
                </a:solidFill>
                <a:latin typeface="微软雅黑" pitchFamily="34" charset="-122"/>
                <a:ea typeface="微软雅黑" pitchFamily="34" charset="-122"/>
              </a:endParaRPr>
            </a:p>
          </p:txBody>
        </p:sp>
        <p:sp>
          <p:nvSpPr>
            <p:cNvPr id="18" name="圆角矩形 35"/>
            <p:cNvSpPr>
              <a:spLocks noChangeArrowheads="1"/>
            </p:cNvSpPr>
            <p:nvPr/>
          </p:nvSpPr>
          <p:spPr bwMode="auto">
            <a:xfrm>
              <a:off x="4571608" y="2466128"/>
              <a:ext cx="4490179" cy="6468763"/>
            </a:xfrm>
            <a:prstGeom prst="roundRect">
              <a:avLst>
                <a:gd name="adj" fmla="val 10787"/>
              </a:avLst>
            </a:prstGeom>
            <a:noFill/>
            <a:ln w="6350">
              <a:solidFill>
                <a:srgbClr val="808080"/>
              </a:solidFill>
              <a:prstDash val="dash"/>
              <a:round/>
              <a:headEnd/>
              <a:tailEnd/>
            </a:ln>
            <a:extLst>
              <a:ext uri="{909E8E84-426E-40DD-AFC4-6F175D3DCCD1}">
                <a14:hiddenFill xmlns:a14="http://schemas.microsoft.com/office/drawing/2010/main" xmlns="">
                  <a:solidFill>
                    <a:srgbClr val="FFFFFF"/>
                  </a:solidFill>
                </a14:hiddenFill>
              </a:ext>
            </a:extLst>
          </p:spPr>
          <p:txBody>
            <a:bodyPr anchor="ctr">
              <a:spAutoFit/>
            </a:bodyPr>
            <a:lstStyle/>
            <a:p>
              <a:pPr algn="ctr" fontAlgn="base">
                <a:spcBef>
                  <a:spcPct val="0"/>
                </a:spcBef>
                <a:spcAft>
                  <a:spcPct val="0"/>
                </a:spcAft>
              </a:pPr>
              <a:endParaRPr lang="zh-CN" altLang="en-US" sz="1600" b="1">
                <a:solidFill>
                  <a:srgbClr val="FFFFFF"/>
                </a:solidFill>
                <a:latin typeface="微软雅黑" pitchFamily="34" charset="-122"/>
              </a:endParaRPr>
            </a:p>
          </p:txBody>
        </p:sp>
      </p:gr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68144" y="3060854"/>
            <a:ext cx="2495180" cy="296866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Tree>
    <p:extLst>
      <p:ext uri="{BB962C8B-B14F-4D97-AF65-F5344CB8AC3E}">
        <p14:creationId xmlns:p14="http://schemas.microsoft.com/office/powerpoint/2010/main" xmlns="" val="2948447484"/>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childTnLst>
                          </p:cTn>
                        </p:par>
                        <p:par>
                          <p:cTn id="11" fill="hold">
                            <p:stCondLst>
                              <p:cond delay="925"/>
                            </p:stCondLst>
                            <p:childTnLst>
                              <p:par>
                                <p:cTn id="12" presetID="49" presetClass="entr" presetSubtype="0" decel="10000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style.rotation</p:attrName>
                                        </p:attrNameLst>
                                      </p:cBhvr>
                                      <p:tavLst>
                                        <p:tav tm="0">
                                          <p:val>
                                            <p:fltVal val="360"/>
                                          </p:val>
                                        </p:tav>
                                        <p:tav tm="100000">
                                          <p:val>
                                            <p:fltVal val="0"/>
                                          </p:val>
                                        </p:tav>
                                      </p:tavLst>
                                    </p:anim>
                                    <p:animEffect transition="in" filter="fade">
                                      <p:cBhvr>
                                        <p:cTn id="17" dur="500"/>
                                        <p:tgtEl>
                                          <p:spTgt spid="10"/>
                                        </p:tgtEl>
                                      </p:cBhvr>
                                    </p:animEffect>
                                  </p:childTnLst>
                                </p:cTn>
                              </p:par>
                            </p:childTnLst>
                          </p:cTn>
                        </p:par>
                        <p:par>
                          <p:cTn id="18" fill="hold">
                            <p:stCondLst>
                              <p:cond delay="1425"/>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4098"/>
                                        </p:tgtEl>
                                        <p:attrNameLst>
                                          <p:attrName>style.visibility</p:attrName>
                                        </p:attrNameLst>
                                      </p:cBhvr>
                                      <p:to>
                                        <p:strVal val="visible"/>
                                      </p:to>
                                    </p:set>
                                    <p:animEffect transition="in" filter="fade">
                                      <p:cBhvr>
                                        <p:cTn id="3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82572" y="336528"/>
            <a:ext cx="5018122"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solidFill>
                  <a:schemeClr val="accent2">
                    <a:lumMod val="75000"/>
                  </a:schemeClr>
                </a:solidFill>
                <a:effectLst>
                  <a:outerShdw blurRad="50800" dist="38100" algn="l" rotWithShape="0">
                    <a:prstClr val="black">
                      <a:alpha val="40000"/>
                    </a:prstClr>
                  </a:outerShdw>
                </a:effectLst>
                <a:latin typeface="微软雅黑" pitchFamily="34" charset="-122"/>
                <a:ea typeface="微软雅黑" pitchFamily="34" charset="-122"/>
              </a:rPr>
              <a:t> 消防</a:t>
            </a: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培训</a:t>
            </a:r>
          </a:p>
        </p:txBody>
      </p:sp>
      <p:sp>
        <p:nvSpPr>
          <p:cNvPr id="21" name="矩形 20"/>
          <p:cNvSpPr/>
          <p:nvPr/>
        </p:nvSpPr>
        <p:spPr>
          <a:xfrm>
            <a:off x="468313" y="2330877"/>
            <a:ext cx="8032777" cy="1077218"/>
          </a:xfrm>
          <a:prstGeom prst="rect">
            <a:avLst/>
          </a:prstGeom>
          <a:ln>
            <a:solidFill>
              <a:schemeClr val="bg1"/>
            </a:solidFill>
          </a:ln>
        </p:spPr>
        <p:txBody>
          <a:bodyPr wrap="square">
            <a:spAutoFit/>
          </a:bodyPr>
          <a:lstStyle/>
          <a:p>
            <a:pPr lvl="0">
              <a:defRPr/>
            </a:pPr>
            <a:r>
              <a:rPr lang="en-US" altLang="zh-CN" sz="2000" kern="0" dirty="0" smtClean="0">
                <a:solidFill>
                  <a:srgbClr val="0070C0"/>
                </a:solidFill>
                <a:latin typeface="微软雅黑" pitchFamily="34" charset="-122"/>
                <a:ea typeface="微软雅黑" pitchFamily="34" charset="-122"/>
              </a:rPr>
              <a:t>2012</a:t>
            </a:r>
            <a:r>
              <a:rPr lang="zh-CN" altLang="en-US" sz="2000" kern="0" dirty="0">
                <a:solidFill>
                  <a:srgbClr val="0070C0"/>
                </a:solidFill>
                <a:latin typeface="微软雅黑" pitchFamily="34" charset="-122"/>
                <a:ea typeface="微软雅黑" pitchFamily="34" charset="-122"/>
              </a:rPr>
              <a:t>年</a:t>
            </a:r>
            <a:r>
              <a:rPr lang="en-US" altLang="zh-CN" sz="2000" kern="0" dirty="0">
                <a:solidFill>
                  <a:srgbClr val="0070C0"/>
                </a:solidFill>
                <a:latin typeface="微软雅黑" pitchFamily="34" charset="-122"/>
                <a:ea typeface="微软雅黑" pitchFamily="34" charset="-122"/>
              </a:rPr>
              <a:t>10</a:t>
            </a:r>
            <a:r>
              <a:rPr lang="zh-CN" altLang="en-US" sz="2000" kern="0" dirty="0">
                <a:solidFill>
                  <a:srgbClr val="0070C0"/>
                </a:solidFill>
                <a:latin typeface="微软雅黑" pitchFamily="34" charset="-122"/>
                <a:ea typeface="微软雅黑" pitchFamily="34" charset="-122"/>
              </a:rPr>
              <a:t>月</a:t>
            </a:r>
            <a:r>
              <a:rPr lang="en-US" altLang="zh-CN" sz="2000" kern="0" dirty="0">
                <a:solidFill>
                  <a:srgbClr val="0070C0"/>
                </a:solidFill>
                <a:latin typeface="微软雅黑" pitchFamily="34" charset="-122"/>
                <a:ea typeface="微软雅黑" pitchFamily="34" charset="-122"/>
              </a:rPr>
              <a:t>1</a:t>
            </a:r>
            <a:r>
              <a:rPr lang="zh-CN" altLang="en-US" sz="2000" kern="0" dirty="0">
                <a:solidFill>
                  <a:srgbClr val="0070C0"/>
                </a:solidFill>
                <a:latin typeface="微软雅黑" pitchFamily="34" charset="-122"/>
                <a:ea typeface="微软雅黑" pitchFamily="34" charset="-122"/>
              </a:rPr>
              <a:t>日</a:t>
            </a:r>
            <a:r>
              <a:rPr lang="zh-CN" altLang="en-US" sz="2000" kern="0" dirty="0">
                <a:latin typeface="微软雅黑" pitchFamily="34" charset="-122"/>
                <a:ea typeface="微软雅黑" pitchFamily="34" charset="-122"/>
              </a:rPr>
              <a:t>至</a:t>
            </a:r>
            <a:r>
              <a:rPr lang="en-US" altLang="zh-CN" sz="2000" kern="0" dirty="0">
                <a:solidFill>
                  <a:srgbClr val="0070C0"/>
                </a:solidFill>
                <a:latin typeface="微软雅黑" pitchFamily="34" charset="-122"/>
                <a:ea typeface="微软雅黑" pitchFamily="34" charset="-122"/>
              </a:rPr>
              <a:t>2013</a:t>
            </a:r>
            <a:r>
              <a:rPr lang="zh-CN" altLang="en-US" sz="2000" kern="0" dirty="0">
                <a:solidFill>
                  <a:srgbClr val="0070C0"/>
                </a:solidFill>
                <a:latin typeface="微软雅黑" pitchFamily="34" charset="-122"/>
                <a:ea typeface="微软雅黑" pitchFamily="34" charset="-122"/>
              </a:rPr>
              <a:t>年</a:t>
            </a:r>
            <a:r>
              <a:rPr lang="en-US" altLang="zh-CN" sz="2000" kern="0" dirty="0">
                <a:solidFill>
                  <a:srgbClr val="0070C0"/>
                </a:solidFill>
                <a:latin typeface="微软雅黑" pitchFamily="34" charset="-122"/>
                <a:ea typeface="微软雅黑" pitchFamily="34" charset="-122"/>
              </a:rPr>
              <a:t>1</a:t>
            </a:r>
            <a:r>
              <a:rPr lang="zh-CN" altLang="en-US" sz="2000" kern="0" dirty="0">
                <a:solidFill>
                  <a:srgbClr val="0070C0"/>
                </a:solidFill>
                <a:latin typeface="微软雅黑" pitchFamily="34" charset="-122"/>
                <a:ea typeface="微软雅黑" pitchFamily="34" charset="-122"/>
              </a:rPr>
              <a:t>月</a:t>
            </a:r>
            <a:r>
              <a:rPr lang="en-US" altLang="zh-CN" sz="2000" kern="0" dirty="0">
                <a:solidFill>
                  <a:srgbClr val="0070C0"/>
                </a:solidFill>
                <a:latin typeface="微软雅黑" pitchFamily="34" charset="-122"/>
                <a:ea typeface="微软雅黑" pitchFamily="34" charset="-122"/>
              </a:rPr>
              <a:t>31</a:t>
            </a:r>
            <a:r>
              <a:rPr lang="zh-CN" altLang="en-US" sz="2000" kern="0" dirty="0">
                <a:solidFill>
                  <a:srgbClr val="0070C0"/>
                </a:solidFill>
                <a:latin typeface="微软雅黑" pitchFamily="34" charset="-122"/>
                <a:ea typeface="微软雅黑" pitchFamily="34" charset="-122"/>
              </a:rPr>
              <a:t>日</a:t>
            </a:r>
            <a:r>
              <a:rPr lang="zh-CN" altLang="en-US" sz="2000" kern="0" dirty="0">
                <a:latin typeface="微软雅黑" pitchFamily="34" charset="-122"/>
                <a:ea typeface="微软雅黑" pitchFamily="34" charset="-122"/>
              </a:rPr>
              <a:t>为</a:t>
            </a:r>
            <a:r>
              <a:rPr lang="zh-CN" altLang="en-US" sz="2400" b="1" kern="0" dirty="0">
                <a:solidFill>
                  <a:schemeClr val="accent3">
                    <a:lumMod val="75000"/>
                  </a:schemeClr>
                </a:solidFill>
                <a:latin typeface="微软雅黑" pitchFamily="34" charset="-122"/>
                <a:ea typeface="微软雅黑" pitchFamily="34" charset="-122"/>
              </a:rPr>
              <a:t>“两田”</a:t>
            </a:r>
            <a:r>
              <a:rPr lang="zh-CN" altLang="en-US" sz="2000" kern="0" dirty="0">
                <a:latin typeface="微软雅黑" pitchFamily="34" charset="-122"/>
                <a:ea typeface="微软雅黑" pitchFamily="34" charset="-122"/>
              </a:rPr>
              <a:t>防火戒严期。在“两田”防火戒严期内实行封塘管理，严格控制入塘人员、车辆，严格控制火源、电源、气源。</a:t>
            </a:r>
            <a:endParaRPr lang="en-US" altLang="zh-CN" sz="2000" kern="0" dirty="0" smtClean="0">
              <a:latin typeface="微软雅黑" pitchFamily="34" charset="-122"/>
              <a:ea typeface="微软雅黑" pitchFamily="34" charset="-122"/>
            </a:endParaRPr>
          </a:p>
        </p:txBody>
      </p:sp>
      <p:grpSp>
        <p:nvGrpSpPr>
          <p:cNvPr id="2" name="组合 21"/>
          <p:cNvGrpSpPr/>
          <p:nvPr/>
        </p:nvGrpSpPr>
        <p:grpSpPr>
          <a:xfrm>
            <a:off x="642910" y="3500438"/>
            <a:ext cx="7715304" cy="830997"/>
            <a:chOff x="5114716" y="2084851"/>
            <a:chExt cx="7715304" cy="830997"/>
          </a:xfrm>
        </p:grpSpPr>
        <p:sp>
          <p:nvSpPr>
            <p:cNvPr id="23" name="泪滴形 22"/>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1</a:t>
              </a:r>
              <a:endParaRPr lang="zh-CN" altLang="en-US" sz="1400" dirty="0">
                <a:latin typeface="微软雅黑" pitchFamily="34" charset="-122"/>
                <a:ea typeface="微软雅黑" pitchFamily="34" charset="-122"/>
              </a:endParaRPr>
            </a:p>
          </p:txBody>
        </p:sp>
        <p:sp>
          <p:nvSpPr>
            <p:cNvPr id="24" name="矩形 23"/>
            <p:cNvSpPr/>
            <p:nvPr/>
          </p:nvSpPr>
          <p:spPr>
            <a:xfrm>
              <a:off x="5477172" y="2084851"/>
              <a:ext cx="7352848" cy="830997"/>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要</a:t>
              </a:r>
              <a:r>
                <a:rPr lang="zh-CN" altLang="en-US" sz="1600" kern="0" dirty="0">
                  <a:latin typeface="微软雅黑" pitchFamily="34" charset="-122"/>
                  <a:ea typeface="微软雅黑" pitchFamily="34" charset="-122"/>
                </a:rPr>
                <a:t>高度重视“两田”防火工作，严格落实采油厂相关文件精神，全面履行消防安全责任制，落实直线责任，加强属地管理，认真完善防火措施，加强消防安全宣传教育工作，</a:t>
              </a:r>
              <a:endParaRPr lang="en-US" altLang="zh-CN" sz="1600" kern="0" dirty="0" smtClean="0">
                <a:latin typeface="微软雅黑" pitchFamily="34" charset="-122"/>
                <a:ea typeface="微软雅黑" pitchFamily="34" charset="-122"/>
              </a:endParaRPr>
            </a:p>
          </p:txBody>
        </p:sp>
      </p:grpSp>
      <p:grpSp>
        <p:nvGrpSpPr>
          <p:cNvPr id="3" name="组合 24"/>
          <p:cNvGrpSpPr/>
          <p:nvPr/>
        </p:nvGrpSpPr>
        <p:grpSpPr>
          <a:xfrm>
            <a:off x="642910" y="4308788"/>
            <a:ext cx="7500990" cy="858500"/>
            <a:chOff x="5114716" y="2849138"/>
            <a:chExt cx="7500990" cy="858500"/>
          </a:xfrm>
        </p:grpSpPr>
        <p:sp>
          <p:nvSpPr>
            <p:cNvPr id="26" name="泪滴形 25"/>
            <p:cNvSpPr/>
            <p:nvPr/>
          </p:nvSpPr>
          <p:spPr>
            <a:xfrm>
              <a:off x="5114716" y="2849138"/>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2</a:t>
              </a:r>
              <a:endParaRPr lang="zh-CN" altLang="en-US" sz="1400" dirty="0">
                <a:latin typeface="微软雅黑" pitchFamily="34" charset="-122"/>
                <a:ea typeface="微软雅黑" pitchFamily="34" charset="-122"/>
              </a:endParaRPr>
            </a:p>
          </p:txBody>
        </p:sp>
        <p:sp>
          <p:nvSpPr>
            <p:cNvPr id="27" name="矩形 26"/>
            <p:cNvSpPr/>
            <p:nvPr/>
          </p:nvSpPr>
          <p:spPr>
            <a:xfrm>
              <a:off x="5477172" y="2876641"/>
              <a:ext cx="7138534" cy="830997"/>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加强</a:t>
              </a:r>
              <a:r>
                <a:rPr lang="zh-CN" altLang="en-US" sz="1600" kern="0" dirty="0">
                  <a:latin typeface="微软雅黑" pitchFamily="34" charset="-122"/>
                  <a:ea typeface="微软雅黑" pitchFamily="34" charset="-122"/>
                </a:rPr>
                <a:t>车辆管理。进入“两田”的车辆必须持有“入塘施工证”和“通行证”，车辆必须安装防火帽，配备灭火器。油品拉运车辆还要配备接地链，油罐阀门不能有渗漏，卸油时严格执行操作规程，防止火灾。</a:t>
              </a:r>
              <a:endParaRPr lang="zh-CN" altLang="en-US" kern="0" dirty="0">
                <a:latin typeface="微软雅黑" pitchFamily="34" charset="-122"/>
                <a:ea typeface="微软雅黑" pitchFamily="34" charset="-122"/>
              </a:endParaRPr>
            </a:p>
          </p:txBody>
        </p:sp>
      </p:grpSp>
      <p:grpSp>
        <p:nvGrpSpPr>
          <p:cNvPr id="4" name="组合 27"/>
          <p:cNvGrpSpPr/>
          <p:nvPr/>
        </p:nvGrpSpPr>
        <p:grpSpPr>
          <a:xfrm>
            <a:off x="642910" y="5229200"/>
            <a:ext cx="7643866" cy="830997"/>
            <a:chOff x="5114716" y="2051752"/>
            <a:chExt cx="7643866" cy="830997"/>
          </a:xfrm>
        </p:grpSpPr>
        <p:sp>
          <p:nvSpPr>
            <p:cNvPr id="29" name="泪滴形 28"/>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3</a:t>
              </a:r>
              <a:endParaRPr lang="zh-CN" altLang="en-US" sz="2000" dirty="0">
                <a:latin typeface="微软雅黑" pitchFamily="34" charset="-122"/>
                <a:ea typeface="微软雅黑" pitchFamily="34" charset="-122"/>
              </a:endParaRPr>
            </a:p>
          </p:txBody>
        </p:sp>
        <p:sp>
          <p:nvSpPr>
            <p:cNvPr id="30" name="矩形 29"/>
            <p:cNvSpPr/>
            <p:nvPr/>
          </p:nvSpPr>
          <p:spPr>
            <a:xfrm>
              <a:off x="5477172" y="2051752"/>
              <a:ext cx="7281410" cy="830997"/>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对</a:t>
              </a:r>
              <a:r>
                <a:rPr lang="zh-CN" altLang="en-US" sz="1600" kern="0" dirty="0">
                  <a:latin typeface="微软雅黑" pitchFamily="34" charset="-122"/>
                  <a:ea typeface="微软雅黑" pitchFamily="34" charset="-122"/>
                </a:rPr>
                <a:t>违反以上规定的单位和个人，除批评教育外，按情节轻重，依照</a:t>
              </a:r>
              <a:r>
                <a:rPr lang="en-US" altLang="zh-CN" sz="1600" kern="0" dirty="0">
                  <a:latin typeface="微软雅黑" pitchFamily="34" charset="-122"/>
                  <a:ea typeface="微软雅黑" pitchFamily="34" charset="-122"/>
                </a:rPr>
                <a:t>《</a:t>
              </a:r>
              <a:r>
                <a:rPr lang="zh-CN" altLang="en-US" sz="1600" kern="0" dirty="0">
                  <a:latin typeface="微软雅黑" pitchFamily="34" charset="-122"/>
                  <a:ea typeface="微软雅黑" pitchFamily="34" charset="-122"/>
                </a:rPr>
                <a:t>欢喜岭采油厂隐患责任追究管理规定</a:t>
              </a:r>
              <a:r>
                <a:rPr lang="en-US" altLang="zh-CN" sz="1600" kern="0" dirty="0">
                  <a:latin typeface="微软雅黑" pitchFamily="34" charset="-122"/>
                  <a:ea typeface="微软雅黑" pitchFamily="34" charset="-122"/>
                </a:rPr>
                <a:t>》</a:t>
              </a:r>
              <a:r>
                <a:rPr lang="zh-CN" altLang="en-US" sz="1600" kern="0" dirty="0">
                  <a:latin typeface="微软雅黑" pitchFamily="34" charset="-122"/>
                  <a:ea typeface="微软雅黑" pitchFamily="34" charset="-122"/>
                </a:rPr>
                <a:t>处理。情节特别严重并造成后果的，依法承担法律责任。</a:t>
              </a:r>
              <a:endParaRPr lang="zh-CN" altLang="en-US" kern="0" dirty="0">
                <a:latin typeface="微软雅黑" pitchFamily="34" charset="-122"/>
                <a:ea typeface="微软雅黑" pitchFamily="34" charset="-122"/>
              </a:endParaRPr>
            </a:p>
          </p:txBody>
        </p:sp>
      </p:grpSp>
      <p:sp>
        <p:nvSpPr>
          <p:cNvPr id="14" name="직사각형 25"/>
          <p:cNvSpPr/>
          <p:nvPr/>
        </p:nvSpPr>
        <p:spPr>
          <a:xfrm>
            <a:off x="-32" y="1718361"/>
            <a:ext cx="2627816"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两</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田防火教育</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Left)">
                                      <p:cBhvr>
                                        <p:cTn id="7" dur="500"/>
                                        <p:tgtEl>
                                          <p:spTgt spid="14"/>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slide(fromLeft)">
                                      <p:cBhvr>
                                        <p:cTn id="10" dur="500"/>
                                        <p:tgtEl>
                                          <p:spTgt spid="15"/>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lide(fromBottom)">
                                      <p:cBhvr>
                                        <p:cTn id="14" dur="500"/>
                                        <p:tgtEl>
                                          <p:spTgt spid="2"/>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lide(fromBottom)">
                                      <p:cBhvr>
                                        <p:cTn id="18" dur="500"/>
                                        <p:tgtEl>
                                          <p:spTgt spid="3"/>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lide(fromBottom)">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68313" y="428604"/>
            <a:ext cx="6875510" cy="584775"/>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200" b="1" dirty="0" smtClean="0">
                <a:effectLst>
                  <a:outerShdw blurRad="50800" dist="38100" algn="l" rotWithShape="0">
                    <a:prstClr val="black">
                      <a:alpha val="40000"/>
                    </a:prstClr>
                  </a:outerShdw>
                </a:effectLst>
                <a:latin typeface="微软雅黑" pitchFamily="34" charset="-122"/>
                <a:ea typeface="微软雅黑" pitchFamily="34" charset="-122"/>
              </a:rPr>
              <a:t>运输三大队</a:t>
            </a:r>
            <a:r>
              <a:rPr lang="en-US" altLang="zh-CN" sz="3200" b="1" dirty="0" smtClean="0">
                <a:solidFill>
                  <a:schemeClr val="tx2">
                    <a:lumMod val="60000"/>
                    <a:lumOff val="40000"/>
                  </a:schemeClr>
                </a:solidFill>
                <a:effectLst>
                  <a:outerShdw blurRad="50800" dist="38100" algn="l" rotWithShape="0">
                    <a:prstClr val="black">
                      <a:alpha val="40000"/>
                    </a:prstClr>
                  </a:outerShdw>
                </a:effectLst>
                <a:latin typeface="微软雅黑" pitchFamily="34" charset="-122"/>
                <a:ea typeface="微软雅黑" pitchFamily="34" charset="-122"/>
              </a:rPr>
              <a:t>11</a:t>
            </a:r>
            <a:r>
              <a:rPr lang="zh-CN" altLang="en-US" sz="3200" b="1" dirty="0" smtClean="0">
                <a:effectLst>
                  <a:outerShdw blurRad="50800" dist="38100" algn="l" rotWithShape="0">
                    <a:prstClr val="black">
                      <a:alpha val="40000"/>
                    </a:prstClr>
                  </a:outerShdw>
                </a:effectLst>
                <a:latin typeface="微软雅黑" pitchFamily="34" charset="-122"/>
                <a:ea typeface="微软雅黑" pitchFamily="34" charset="-122"/>
              </a:rPr>
              <a:t>月份交通安全警示教育</a:t>
            </a:r>
          </a:p>
        </p:txBody>
      </p:sp>
      <p:sp>
        <p:nvSpPr>
          <p:cNvPr id="4" name="矩形 3"/>
          <p:cNvSpPr/>
          <p:nvPr/>
        </p:nvSpPr>
        <p:spPr>
          <a:xfrm>
            <a:off x="9621" y="2473882"/>
            <a:ext cx="9144000" cy="2057414"/>
          </a:xfrm>
          <a:prstGeom prst="rect">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0070C0"/>
              </a:solidFill>
            </a:endParaRPr>
          </a:p>
        </p:txBody>
      </p:sp>
      <p:sp>
        <p:nvSpPr>
          <p:cNvPr id="5" name="矩形 4"/>
          <p:cNvSpPr/>
          <p:nvPr/>
        </p:nvSpPr>
        <p:spPr>
          <a:xfrm>
            <a:off x="0" y="1643050"/>
            <a:ext cx="9153621" cy="3929090"/>
          </a:xfrm>
          <a:prstGeom prst="rect">
            <a:avLst/>
          </a:prstGeom>
          <a:solidFill>
            <a:srgbClr val="008A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6" name="标题 1"/>
          <p:cNvSpPr txBox="1">
            <a:spLocks/>
          </p:cNvSpPr>
          <p:nvPr/>
        </p:nvSpPr>
        <p:spPr>
          <a:xfrm>
            <a:off x="1152597" y="2594134"/>
            <a:ext cx="6715172" cy="14787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6000" b="1" dirty="0" smtClean="0">
                <a:solidFill>
                  <a:schemeClr val="bg1"/>
                </a:solidFill>
                <a:latin typeface="微软雅黑" pitchFamily="34" charset="-122"/>
                <a:ea typeface="微软雅黑" pitchFamily="34" charset="-122"/>
              </a:rPr>
              <a:t>感谢观看</a:t>
            </a:r>
            <a:endParaRPr lang="zh-CN" altLang="en-US" sz="6000" b="1" dirty="0">
              <a:solidFill>
                <a:schemeClr val="bg1"/>
              </a:solidFill>
              <a:latin typeface="微软雅黑" pitchFamily="34" charset="-122"/>
              <a:ea typeface="微软雅黑" pitchFamily="34" charset="-122"/>
            </a:endParaRPr>
          </a:p>
        </p:txBody>
      </p:sp>
      <p:sp>
        <p:nvSpPr>
          <p:cNvPr id="7" name="Freeform 8"/>
          <p:cNvSpPr>
            <a:spLocks/>
          </p:cNvSpPr>
          <p:nvPr/>
        </p:nvSpPr>
        <p:spPr bwMode="auto">
          <a:xfrm>
            <a:off x="5767642" y="4527031"/>
            <a:ext cx="3168650" cy="359833"/>
          </a:xfrm>
          <a:custGeom>
            <a:avLst/>
            <a:gdLst>
              <a:gd name="T0" fmla="*/ 0 w 1996"/>
              <a:gd name="T1" fmla="*/ 0 h 272"/>
              <a:gd name="T2" fmla="*/ 998 w 1996"/>
              <a:gd name="T3" fmla="*/ 0 h 272"/>
              <a:gd name="T4" fmla="*/ 1134 w 1996"/>
              <a:gd name="T5" fmla="*/ 91 h 272"/>
              <a:gd name="T6" fmla="*/ 1996 w 1996"/>
              <a:gd name="T7" fmla="*/ 91 h 272"/>
              <a:gd name="T8" fmla="*/ 1996 w 1996"/>
              <a:gd name="T9" fmla="*/ 272 h 272"/>
              <a:gd name="T10" fmla="*/ 0 w 1996"/>
              <a:gd name="T11" fmla="*/ 272 h 272"/>
              <a:gd name="T12" fmla="*/ 0 w 1996"/>
              <a:gd name="T13" fmla="*/ 0 h 272"/>
            </a:gdLst>
            <a:ahLst/>
            <a:cxnLst>
              <a:cxn ang="0">
                <a:pos x="T0" y="T1"/>
              </a:cxn>
              <a:cxn ang="0">
                <a:pos x="T2" y="T3"/>
              </a:cxn>
              <a:cxn ang="0">
                <a:pos x="T4" y="T5"/>
              </a:cxn>
              <a:cxn ang="0">
                <a:pos x="T6" y="T7"/>
              </a:cxn>
              <a:cxn ang="0">
                <a:pos x="T8" y="T9"/>
              </a:cxn>
              <a:cxn ang="0">
                <a:pos x="T10" y="T11"/>
              </a:cxn>
              <a:cxn ang="0">
                <a:pos x="T12" y="T13"/>
              </a:cxn>
            </a:cxnLst>
            <a:rect l="0" t="0" r="r" b="b"/>
            <a:pathLst>
              <a:path w="1996" h="272">
                <a:moveTo>
                  <a:pt x="0" y="0"/>
                </a:moveTo>
                <a:lnTo>
                  <a:pt x="998" y="0"/>
                </a:lnTo>
                <a:lnTo>
                  <a:pt x="1134" y="91"/>
                </a:lnTo>
                <a:lnTo>
                  <a:pt x="1996" y="91"/>
                </a:lnTo>
                <a:lnTo>
                  <a:pt x="1996" y="272"/>
                </a:lnTo>
                <a:lnTo>
                  <a:pt x="0" y="272"/>
                </a:lnTo>
                <a:lnTo>
                  <a:pt x="0" y="0"/>
                </a:lnTo>
                <a:close/>
              </a:path>
            </a:pathLst>
          </a:custGeom>
          <a:solidFill>
            <a:schemeClr val="bg1">
              <a:alpha val="3000"/>
            </a:schemeClr>
          </a:solidFill>
          <a:ln w="9525">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latinLnBrk="1">
              <a:spcBef>
                <a:spcPct val="0"/>
              </a:spcBef>
              <a:spcAft>
                <a:spcPct val="0"/>
              </a:spcAft>
            </a:pPr>
            <a:endParaRPr kumimoji="1" lang="zh-CN" altLang="en-US" smtClean="0">
              <a:solidFill>
                <a:srgbClr val="000000"/>
              </a:solidFill>
            </a:endParaRPr>
          </a:p>
        </p:txBody>
      </p:sp>
      <p:sp>
        <p:nvSpPr>
          <p:cNvPr id="8" name="Freeform 11"/>
          <p:cNvSpPr>
            <a:spLocks/>
          </p:cNvSpPr>
          <p:nvPr/>
        </p:nvSpPr>
        <p:spPr bwMode="auto">
          <a:xfrm>
            <a:off x="5767642" y="4503217"/>
            <a:ext cx="3168650" cy="359833"/>
          </a:xfrm>
          <a:custGeom>
            <a:avLst/>
            <a:gdLst>
              <a:gd name="T0" fmla="*/ 0 w 1996"/>
              <a:gd name="T1" fmla="*/ 0 h 272"/>
              <a:gd name="T2" fmla="*/ 998 w 1996"/>
              <a:gd name="T3" fmla="*/ 0 h 272"/>
              <a:gd name="T4" fmla="*/ 1134 w 1996"/>
              <a:gd name="T5" fmla="*/ 91 h 272"/>
              <a:gd name="T6" fmla="*/ 1996 w 1996"/>
              <a:gd name="T7" fmla="*/ 91 h 272"/>
              <a:gd name="T8" fmla="*/ 1996 w 1996"/>
              <a:gd name="T9" fmla="*/ 272 h 272"/>
              <a:gd name="T10" fmla="*/ 0 w 1996"/>
              <a:gd name="T11" fmla="*/ 272 h 272"/>
              <a:gd name="T12" fmla="*/ 0 w 1996"/>
              <a:gd name="T13" fmla="*/ 0 h 272"/>
            </a:gdLst>
            <a:ahLst/>
            <a:cxnLst>
              <a:cxn ang="0">
                <a:pos x="T0" y="T1"/>
              </a:cxn>
              <a:cxn ang="0">
                <a:pos x="T2" y="T3"/>
              </a:cxn>
              <a:cxn ang="0">
                <a:pos x="T4" y="T5"/>
              </a:cxn>
              <a:cxn ang="0">
                <a:pos x="T6" y="T7"/>
              </a:cxn>
              <a:cxn ang="0">
                <a:pos x="T8" y="T9"/>
              </a:cxn>
              <a:cxn ang="0">
                <a:pos x="T10" y="T11"/>
              </a:cxn>
              <a:cxn ang="0">
                <a:pos x="T12" y="T13"/>
              </a:cxn>
            </a:cxnLst>
            <a:rect l="0" t="0" r="r" b="b"/>
            <a:pathLst>
              <a:path w="1996" h="272">
                <a:moveTo>
                  <a:pt x="0" y="0"/>
                </a:moveTo>
                <a:lnTo>
                  <a:pt x="998" y="0"/>
                </a:lnTo>
                <a:lnTo>
                  <a:pt x="1134" y="91"/>
                </a:lnTo>
                <a:lnTo>
                  <a:pt x="1996" y="91"/>
                </a:lnTo>
                <a:lnTo>
                  <a:pt x="1996" y="272"/>
                </a:lnTo>
                <a:lnTo>
                  <a:pt x="0" y="272"/>
                </a:lnTo>
                <a:lnTo>
                  <a:pt x="0" y="0"/>
                </a:lnTo>
                <a:close/>
              </a:path>
            </a:pathLst>
          </a:custGeom>
          <a:solidFill>
            <a:schemeClr val="bg1">
              <a:alpha val="999"/>
            </a:schemeClr>
          </a:solidFill>
          <a:ln w="9525">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latinLnBrk="1">
              <a:spcBef>
                <a:spcPct val="0"/>
              </a:spcBef>
              <a:spcAft>
                <a:spcPct val="0"/>
              </a:spcAft>
            </a:pPr>
            <a:endParaRPr kumimoji="1" lang="zh-CN" altLang="en-US" smtClean="0">
              <a:solidFill>
                <a:srgbClr val="000000"/>
              </a:solidFill>
            </a:endParaRPr>
          </a:p>
        </p:txBody>
      </p:sp>
      <p:grpSp>
        <p:nvGrpSpPr>
          <p:cNvPr id="9" name="Group 27"/>
          <p:cNvGrpSpPr>
            <a:grpSpLocks/>
          </p:cNvGrpSpPr>
          <p:nvPr/>
        </p:nvGrpSpPr>
        <p:grpSpPr bwMode="auto">
          <a:xfrm>
            <a:off x="5983542" y="4643446"/>
            <a:ext cx="2857500" cy="198438"/>
            <a:chOff x="1987" y="2010"/>
            <a:chExt cx="1800" cy="150"/>
          </a:xfrm>
        </p:grpSpPr>
        <p:sp>
          <p:nvSpPr>
            <p:cNvPr id="10" name="WordArt 28"/>
            <p:cNvSpPr>
              <a:spLocks noChangeArrowheads="1" noChangeShapeType="1" noTextEdit="1"/>
            </p:cNvSpPr>
            <p:nvPr/>
          </p:nvSpPr>
          <p:spPr bwMode="auto">
            <a:xfrm>
              <a:off x="1987" y="2010"/>
              <a:ext cx="862" cy="150"/>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algn="ctr" fontAlgn="base" latinLnBrk="1">
                <a:spcBef>
                  <a:spcPct val="0"/>
                </a:spcBef>
                <a:spcAft>
                  <a:spcPct val="0"/>
                </a:spcAft>
              </a:pPr>
              <a:r>
                <a:rPr kumimoji="1" lang="en-US" altLang="zh-CN" sz="3600" kern="10" dirty="0" smtClean="0">
                  <a:solidFill>
                    <a:srgbClr val="FFFFFF"/>
                  </a:solidFill>
                  <a:latin typeface="Arial Black"/>
                </a:rPr>
                <a:t>THANKS</a:t>
              </a:r>
              <a:endParaRPr kumimoji="1" lang="zh-CN" altLang="en-US" sz="3600" kern="10" dirty="0" smtClean="0">
                <a:solidFill>
                  <a:srgbClr val="FFFFFF"/>
                </a:solidFill>
                <a:latin typeface="Arial Black"/>
              </a:endParaRPr>
            </a:p>
          </p:txBody>
        </p:sp>
        <p:sp>
          <p:nvSpPr>
            <p:cNvPr id="11" name="WordArt 29"/>
            <p:cNvSpPr>
              <a:spLocks noChangeArrowheads="1" noChangeShapeType="1" noTextEdit="1"/>
            </p:cNvSpPr>
            <p:nvPr/>
          </p:nvSpPr>
          <p:spPr bwMode="auto">
            <a:xfrm>
              <a:off x="2901" y="2024"/>
              <a:ext cx="886" cy="136"/>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algn="ctr" fontAlgn="base" latinLnBrk="1">
                <a:spcBef>
                  <a:spcPct val="0"/>
                </a:spcBef>
                <a:spcAft>
                  <a:spcPct val="0"/>
                </a:spcAft>
              </a:pPr>
              <a:r>
                <a:rPr kumimoji="1" lang="en-US" altLang="zh-CN" sz="3600" i="1" kern="10" dirty="0" smtClean="0">
                  <a:solidFill>
                    <a:srgbClr val="FFFFFF"/>
                  </a:solidFill>
                  <a:latin typeface="돋움"/>
                  <a:ea typeface="돋움"/>
                </a:rPr>
                <a:t>for your time</a:t>
              </a:r>
              <a:endParaRPr kumimoji="1" lang="zh-CN" altLang="en-US" sz="3600" i="1" kern="10" dirty="0" smtClean="0">
                <a:solidFill>
                  <a:srgbClr val="FFFFFF"/>
                </a:solidFill>
                <a:latin typeface="돋움"/>
                <a:ea typeface="돋움"/>
              </a:endParaRPr>
            </a:p>
          </p:txBody>
        </p:sp>
      </p:grpSp>
      <p:sp>
        <p:nvSpPr>
          <p:cNvPr id="12" name="AutoShape 30"/>
          <p:cNvSpPr>
            <a:spLocks noChangeArrowheads="1"/>
          </p:cNvSpPr>
          <p:nvPr/>
        </p:nvSpPr>
        <p:spPr bwMode="auto">
          <a:xfrm>
            <a:off x="5680330" y="4599791"/>
            <a:ext cx="552450" cy="459053"/>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latinLnBrk="1">
              <a:spcBef>
                <a:spcPct val="0"/>
              </a:spcBef>
              <a:spcAft>
                <a:spcPct val="0"/>
              </a:spcAft>
            </a:pPr>
            <a:endParaRPr kumimoji="1" lang="zh-CN" altLang="en-US" smtClean="0">
              <a:solidFill>
                <a:srgbClr val="000000"/>
              </a:solidFill>
            </a:endParaRPr>
          </a:p>
        </p:txBody>
      </p:sp>
      <p:sp>
        <p:nvSpPr>
          <p:cNvPr id="13" name="AutoShape 31"/>
          <p:cNvSpPr>
            <a:spLocks noChangeArrowheads="1"/>
          </p:cNvSpPr>
          <p:nvPr/>
        </p:nvSpPr>
        <p:spPr bwMode="auto">
          <a:xfrm>
            <a:off x="5556505" y="4512477"/>
            <a:ext cx="792162" cy="636323"/>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latinLnBrk="1">
              <a:spcBef>
                <a:spcPct val="0"/>
              </a:spcBef>
              <a:spcAft>
                <a:spcPct val="0"/>
              </a:spcAft>
            </a:pPr>
            <a:endParaRPr kumimoji="1" lang="zh-CN" altLang="en-US" smtClean="0">
              <a:solidFill>
                <a:srgbClr val="0000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900" fill="hold"/>
                                        <p:tgtEl>
                                          <p:spTgt spid="6"/>
                                        </p:tgtEl>
                                        <p:attrNameLst>
                                          <p:attrName>ppt_w</p:attrName>
                                        </p:attrNameLst>
                                      </p:cBhvr>
                                      <p:tavLst>
                                        <p:tav tm="0" fmla="#ppt_w*sin(2.5*pi*$)">
                                          <p:val>
                                            <p:fltVal val="0"/>
                                          </p:val>
                                        </p:tav>
                                        <p:tav tm="100000">
                                          <p:val>
                                            <p:fltVal val="1"/>
                                          </p:val>
                                        </p:tav>
                                      </p:tavLst>
                                    </p:anim>
                                    <p:anim calcmode="lin" valueType="num">
                                      <p:cBhvr>
                                        <p:cTn id="8" dur="900" fill="hold"/>
                                        <p:tgtEl>
                                          <p:spTgt spid="6"/>
                                        </p:tgtEl>
                                        <p:attrNameLst>
                                          <p:attrName>ppt_h</p:attrName>
                                        </p:attrNameLst>
                                      </p:cBhvr>
                                      <p:tavLst>
                                        <p:tav tm="0">
                                          <p:val>
                                            <p:strVal val="#ppt_h"/>
                                          </p:val>
                                        </p:tav>
                                        <p:tav tm="100000">
                                          <p:val>
                                            <p:strVal val="#ppt_h"/>
                                          </p:val>
                                        </p:tav>
                                      </p:tavLst>
                                    </p:anim>
                                  </p:childTnLst>
                                </p:cTn>
                              </p:par>
                              <p:par>
                                <p:cTn id="9" presetID="8" presetClass="emph" presetSubtype="0" fill="hold" grpId="1" nodeType="withEffect">
                                  <p:stCondLst>
                                    <p:cond delay="0"/>
                                  </p:stCondLst>
                                  <p:iterate type="lt">
                                    <p:tmPct val="10000"/>
                                  </p:iterate>
                                  <p:childTnLst>
                                    <p:animRot by="21600000">
                                      <p:cBhvr>
                                        <p:cTn id="10" dur="900" fill="hold"/>
                                        <p:tgtEl>
                                          <p:spTgt spid="6"/>
                                        </p:tgtEl>
                                        <p:attrNameLst>
                                          <p:attrName>r</p:attrName>
                                        </p:attrNameLst>
                                      </p:cBhvr>
                                    </p:animRot>
                                  </p:childTnLst>
                                </p:cTn>
                              </p:par>
                              <p:par>
                                <p:cTn id="11" presetID="2" presetClass="entr" presetSubtype="9" fill="hold" grpId="2"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0-#ppt_h/2"/>
                                          </p:val>
                                        </p:tav>
                                        <p:tav tm="100000">
                                          <p:val>
                                            <p:strVal val="#ppt_y"/>
                                          </p:val>
                                        </p:tav>
                                      </p:tavLst>
                                    </p:anim>
                                  </p:childTnLst>
                                </p:cTn>
                              </p:par>
                              <p:par>
                                <p:cTn id="15" presetID="16" presetClass="entr" presetSubtype="37"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outVertical)">
                                      <p:cBhvr>
                                        <p:cTn id="17" dur="1000"/>
                                        <p:tgtEl>
                                          <p:spTgt spid="7"/>
                                        </p:tgtEl>
                                      </p:cBhvr>
                                    </p:animEffect>
                                  </p:childTnLst>
                                </p:cTn>
                              </p:par>
                              <p:par>
                                <p:cTn id="18" presetID="16" presetClass="entr" presetSubtype="21" fill="hold" grpId="0" nodeType="withEffect">
                                  <p:stCondLst>
                                    <p:cond delay="20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10"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6000"/>
                                        <p:tgtEl>
                                          <p:spTgt spid="9"/>
                                        </p:tgtEl>
                                      </p:cBhvr>
                                    </p:animEffect>
                                  </p:childTnLst>
                                </p:cTn>
                              </p:par>
                              <p:par>
                                <p:cTn id="24" presetID="53" presetClass="entr" presetSubtype="0" fill="hold" grpId="0" nodeType="withEffect">
                                  <p:stCondLst>
                                    <p:cond delay="3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1000" fill="hold"/>
                                        <p:tgtEl>
                                          <p:spTgt spid="12"/>
                                        </p:tgtEl>
                                        <p:attrNameLst>
                                          <p:attrName>ppt_w</p:attrName>
                                        </p:attrNameLst>
                                      </p:cBhvr>
                                      <p:tavLst>
                                        <p:tav tm="0">
                                          <p:val>
                                            <p:fltVal val="0"/>
                                          </p:val>
                                        </p:tav>
                                        <p:tav tm="100000">
                                          <p:val>
                                            <p:strVal val="#ppt_w"/>
                                          </p:val>
                                        </p:tav>
                                      </p:tavLst>
                                    </p:anim>
                                    <p:anim calcmode="lin" valueType="num">
                                      <p:cBhvr>
                                        <p:cTn id="27" dur="1000" fill="hold"/>
                                        <p:tgtEl>
                                          <p:spTgt spid="12"/>
                                        </p:tgtEl>
                                        <p:attrNameLst>
                                          <p:attrName>ppt_h</p:attrName>
                                        </p:attrNameLst>
                                      </p:cBhvr>
                                      <p:tavLst>
                                        <p:tav tm="0">
                                          <p:val>
                                            <p:fltVal val="0"/>
                                          </p:val>
                                        </p:tav>
                                        <p:tav tm="100000">
                                          <p:val>
                                            <p:strVal val="#ppt_h"/>
                                          </p:val>
                                        </p:tav>
                                      </p:tavLst>
                                    </p:anim>
                                    <p:animEffect transition="in" filter="fade">
                                      <p:cBhvr>
                                        <p:cTn id="28" dur="1000"/>
                                        <p:tgtEl>
                                          <p:spTgt spid="12"/>
                                        </p:tgtEl>
                                      </p:cBhvr>
                                    </p:animEffect>
                                  </p:childTnLst>
                                </p:cTn>
                              </p:par>
                              <p:par>
                                <p:cTn id="29" presetID="53" presetClass="entr" presetSubtype="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Effect transition="in" filter="fade">
                                      <p:cBhvr>
                                        <p:cTn id="33" dur="1000"/>
                                        <p:tgtEl>
                                          <p:spTgt spid="13"/>
                                        </p:tgtEl>
                                      </p:cBhvr>
                                    </p:animEffect>
                                  </p:childTnLst>
                                </p:cTn>
                              </p:par>
                              <p:par>
                                <p:cTn id="34" presetID="10" presetClass="exit" presetSubtype="0" fill="hold" grpId="1" nodeType="withEffect">
                                  <p:stCondLst>
                                    <p:cond delay="300"/>
                                  </p:stCondLst>
                                  <p:childTnLst>
                                    <p:animEffect transition="out" filter="fade">
                                      <p:cBhvr>
                                        <p:cTn id="35" dur="2000"/>
                                        <p:tgtEl>
                                          <p:spTgt spid="7"/>
                                        </p:tgtEl>
                                      </p:cBhvr>
                                    </p:animEffect>
                                    <p:set>
                                      <p:cBhvr>
                                        <p:cTn id="36" dur="1" fill="hold">
                                          <p:stCondLst>
                                            <p:cond delay="19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300"/>
                                  </p:stCondLst>
                                  <p:childTnLst>
                                    <p:animEffect transition="out" filter="fade">
                                      <p:cBhvr>
                                        <p:cTn id="38" dur="2000"/>
                                        <p:tgtEl>
                                          <p:spTgt spid="8"/>
                                        </p:tgtEl>
                                      </p:cBhvr>
                                    </p:animEffect>
                                    <p:set>
                                      <p:cBhvr>
                                        <p:cTn id="39" dur="1" fill="hold">
                                          <p:stCondLst>
                                            <p:cond delay="1999"/>
                                          </p:stCondLst>
                                        </p:cTn>
                                        <p:tgtEl>
                                          <p:spTgt spid="8"/>
                                        </p:tgtEl>
                                        <p:attrNameLst>
                                          <p:attrName>style.visibility</p:attrName>
                                        </p:attrNameLst>
                                      </p:cBhvr>
                                      <p:to>
                                        <p:strVal val="hidden"/>
                                      </p:to>
                                    </p:set>
                                  </p:childTnLst>
                                </p:cTn>
                              </p:par>
                              <p:par>
                                <p:cTn id="40" presetID="0" presetClass="path" presetSubtype="0" accel="50000" decel="50000" fill="hold" grpId="1" nodeType="withEffect">
                                  <p:stCondLst>
                                    <p:cond delay="300"/>
                                  </p:stCondLst>
                                  <p:childTnLst>
                                    <p:animMotion origin="layout" path="M 0 0 L 0.3151 0 " pathEditMode="relative" ptsTypes="AA">
                                      <p:cBhvr>
                                        <p:cTn id="41" dur="3000" fill="hold"/>
                                        <p:tgtEl>
                                          <p:spTgt spid="12"/>
                                        </p:tgtEl>
                                        <p:attrNameLst>
                                          <p:attrName>ppt_x</p:attrName>
                                          <p:attrName>ppt_y</p:attrName>
                                        </p:attrNameLst>
                                      </p:cBhvr>
                                    </p:animMotion>
                                  </p:childTnLst>
                                </p:cTn>
                              </p:par>
                              <p:par>
                                <p:cTn id="42" presetID="0" presetClass="path" presetSubtype="0" accel="50000" decel="50000" fill="hold" grpId="1" nodeType="withEffect">
                                  <p:stCondLst>
                                    <p:cond delay="300"/>
                                  </p:stCondLst>
                                  <p:childTnLst>
                                    <p:animMotion origin="layout" path="M 0 0 L 0.3151 0 " pathEditMode="relative" ptsTypes="AA">
                                      <p:cBhvr>
                                        <p:cTn id="43" dur="3000" fill="hold"/>
                                        <p:tgtEl>
                                          <p:spTgt spid="13"/>
                                        </p:tgtEl>
                                        <p:attrNameLst>
                                          <p:attrName>ppt_x</p:attrName>
                                          <p:attrName>ppt_y</p:attrName>
                                        </p:attrNameLst>
                                      </p:cBhvr>
                                    </p:animMotion>
                                  </p:childTnLst>
                                </p:cTn>
                              </p:par>
                              <p:par>
                                <p:cTn id="44" presetID="8" presetClass="emph" presetSubtype="0" accel="50000" decel="50000" fill="hold" grpId="2" nodeType="withEffect">
                                  <p:stCondLst>
                                    <p:cond delay="500"/>
                                  </p:stCondLst>
                                  <p:childTnLst>
                                    <p:animRot by="-21600000">
                                      <p:cBhvr>
                                        <p:cTn id="45" dur="5000" fill="hold"/>
                                        <p:tgtEl>
                                          <p:spTgt spid="12"/>
                                        </p:tgtEl>
                                        <p:attrNameLst>
                                          <p:attrName>r</p:attrName>
                                        </p:attrNameLst>
                                      </p:cBhvr>
                                    </p:animRot>
                                  </p:childTnLst>
                                </p:cTn>
                              </p:par>
                              <p:par>
                                <p:cTn id="46" presetID="8" presetClass="emph" presetSubtype="0" accel="50000" decel="50000" fill="hold" grpId="2" nodeType="withEffect">
                                  <p:stCondLst>
                                    <p:cond delay="500"/>
                                  </p:stCondLst>
                                  <p:childTnLst>
                                    <p:animRot by="21600000">
                                      <p:cBhvr>
                                        <p:cTn id="47" dur="5000" fill="hold"/>
                                        <p:tgtEl>
                                          <p:spTgt spid="13"/>
                                        </p:tgtEl>
                                        <p:attrNameLst>
                                          <p:attrName>r</p:attrName>
                                        </p:attrNameLst>
                                      </p:cBhvr>
                                    </p:animRot>
                                  </p:childTnLst>
                                </p:cTn>
                              </p:par>
                              <p:par>
                                <p:cTn id="48" presetID="53" presetClass="exit" presetSubtype="0" fill="hold" grpId="3" nodeType="withEffect">
                                  <p:stCondLst>
                                    <p:cond delay="2000"/>
                                  </p:stCondLst>
                                  <p:childTnLst>
                                    <p:anim calcmode="lin" valueType="num">
                                      <p:cBhvr>
                                        <p:cTn id="49" dur="2000"/>
                                        <p:tgtEl>
                                          <p:spTgt spid="12"/>
                                        </p:tgtEl>
                                        <p:attrNameLst>
                                          <p:attrName>ppt_w</p:attrName>
                                        </p:attrNameLst>
                                      </p:cBhvr>
                                      <p:tavLst>
                                        <p:tav tm="0">
                                          <p:val>
                                            <p:strVal val="ppt_w"/>
                                          </p:val>
                                        </p:tav>
                                        <p:tav tm="100000">
                                          <p:val>
                                            <p:fltVal val="0"/>
                                          </p:val>
                                        </p:tav>
                                      </p:tavLst>
                                    </p:anim>
                                    <p:anim calcmode="lin" valueType="num">
                                      <p:cBhvr>
                                        <p:cTn id="50" dur="2000"/>
                                        <p:tgtEl>
                                          <p:spTgt spid="12"/>
                                        </p:tgtEl>
                                        <p:attrNameLst>
                                          <p:attrName>ppt_h</p:attrName>
                                        </p:attrNameLst>
                                      </p:cBhvr>
                                      <p:tavLst>
                                        <p:tav tm="0">
                                          <p:val>
                                            <p:strVal val="ppt_h"/>
                                          </p:val>
                                        </p:tav>
                                        <p:tav tm="100000">
                                          <p:val>
                                            <p:fltVal val="0"/>
                                          </p:val>
                                        </p:tav>
                                      </p:tavLst>
                                    </p:anim>
                                    <p:animEffect transition="out" filter="fade">
                                      <p:cBhvr>
                                        <p:cTn id="51" dur="2000"/>
                                        <p:tgtEl>
                                          <p:spTgt spid="12"/>
                                        </p:tgtEl>
                                      </p:cBhvr>
                                    </p:animEffect>
                                    <p:set>
                                      <p:cBhvr>
                                        <p:cTn id="52" dur="1" fill="hold">
                                          <p:stCondLst>
                                            <p:cond delay="1999"/>
                                          </p:stCondLst>
                                        </p:cTn>
                                        <p:tgtEl>
                                          <p:spTgt spid="12"/>
                                        </p:tgtEl>
                                        <p:attrNameLst>
                                          <p:attrName>style.visibility</p:attrName>
                                        </p:attrNameLst>
                                      </p:cBhvr>
                                      <p:to>
                                        <p:strVal val="hidden"/>
                                      </p:to>
                                    </p:set>
                                  </p:childTnLst>
                                </p:cTn>
                              </p:par>
                              <p:par>
                                <p:cTn id="53" presetID="53" presetClass="exit" presetSubtype="0" fill="hold" grpId="3" nodeType="withEffect">
                                  <p:stCondLst>
                                    <p:cond delay="2000"/>
                                  </p:stCondLst>
                                  <p:childTnLst>
                                    <p:anim calcmode="lin" valueType="num">
                                      <p:cBhvr>
                                        <p:cTn id="54" dur="2000"/>
                                        <p:tgtEl>
                                          <p:spTgt spid="13"/>
                                        </p:tgtEl>
                                        <p:attrNameLst>
                                          <p:attrName>ppt_w</p:attrName>
                                        </p:attrNameLst>
                                      </p:cBhvr>
                                      <p:tavLst>
                                        <p:tav tm="0">
                                          <p:val>
                                            <p:strVal val="ppt_w"/>
                                          </p:val>
                                        </p:tav>
                                        <p:tav tm="100000">
                                          <p:val>
                                            <p:fltVal val="0"/>
                                          </p:val>
                                        </p:tav>
                                      </p:tavLst>
                                    </p:anim>
                                    <p:anim calcmode="lin" valueType="num">
                                      <p:cBhvr>
                                        <p:cTn id="55" dur="2000"/>
                                        <p:tgtEl>
                                          <p:spTgt spid="13"/>
                                        </p:tgtEl>
                                        <p:attrNameLst>
                                          <p:attrName>ppt_h</p:attrName>
                                        </p:attrNameLst>
                                      </p:cBhvr>
                                      <p:tavLst>
                                        <p:tav tm="0">
                                          <p:val>
                                            <p:strVal val="ppt_h"/>
                                          </p:val>
                                        </p:tav>
                                        <p:tav tm="100000">
                                          <p:val>
                                            <p:fltVal val="0"/>
                                          </p:val>
                                        </p:tav>
                                      </p:tavLst>
                                    </p:anim>
                                    <p:animEffect transition="out" filter="fade">
                                      <p:cBhvr>
                                        <p:cTn id="56" dur="2000"/>
                                        <p:tgtEl>
                                          <p:spTgt spid="13"/>
                                        </p:tgtEl>
                                      </p:cBhvr>
                                    </p:animEffect>
                                    <p:set>
                                      <p:cBhvr>
                                        <p:cTn id="57" dur="1" fill="hold">
                                          <p:stCondLst>
                                            <p:cond delay="1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animBg="1"/>
      <p:bldP spid="7" grpId="1" animBg="1"/>
      <p:bldP spid="8" grpId="0" animBg="1"/>
      <p:bldP spid="8" grpId="1" animBg="1"/>
      <p:bldP spid="12" grpId="0" animBg="1"/>
      <p:bldP spid="12" grpId="1" animBg="1"/>
      <p:bldP spid="12" grpId="2" animBg="1"/>
      <p:bldP spid="12" grpId="3" animBg="1"/>
      <p:bldP spid="13" grpId="0" animBg="1"/>
      <p:bldP spid="13" grpId="1" animBg="1"/>
      <p:bldP spid="13" grpId="2" animBg="1"/>
      <p:bldP spid="13" grpId="3"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82572" y="336528"/>
            <a:ext cx="4357718"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授 课 内 容</a:t>
            </a:r>
          </a:p>
        </p:txBody>
      </p:sp>
      <p:sp>
        <p:nvSpPr>
          <p:cNvPr id="55" name="Rectangle 9"/>
          <p:cNvSpPr/>
          <p:nvPr/>
        </p:nvSpPr>
        <p:spPr bwMode="auto">
          <a:xfrm>
            <a:off x="468313" y="2148122"/>
            <a:ext cx="8358182" cy="758952"/>
          </a:xfrm>
          <a:prstGeom prst="rect">
            <a:avLst/>
          </a:prstGeom>
          <a:gradFill flip="none" rotWithShape="1">
            <a:gsLst>
              <a:gs pos="0">
                <a:srgbClr val="00B0F0"/>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200" b="1" dirty="0">
                <a:effectLst>
                  <a:outerShdw blurRad="50800" dist="38100" algn="l" rotWithShape="0">
                    <a:prstClr val="black">
                      <a:alpha val="40000"/>
                    </a:prstClr>
                  </a:outerShdw>
                </a:effectLst>
                <a:latin typeface="微软雅黑" pitchFamily="34" charset="-122"/>
                <a:ea typeface="微软雅黑" pitchFamily="34" charset="-122"/>
              </a:rPr>
              <a:t> </a:t>
            </a:r>
            <a:r>
              <a:rPr lang="zh-CN" altLang="en-US" sz="2200" b="1" dirty="0" smtClean="0">
                <a:effectLst>
                  <a:outerShdw blurRad="50800" dist="38100" algn="l" rotWithShape="0">
                    <a:prstClr val="black">
                      <a:alpha val="40000"/>
                    </a:prstClr>
                  </a:outerShdw>
                </a:effectLst>
                <a:latin typeface="微软雅黑" pitchFamily="34" charset="-122"/>
                <a:ea typeface="微软雅黑" pitchFamily="34" charset="-122"/>
              </a:rPr>
              <a:t>安全</a:t>
            </a:r>
            <a:r>
              <a:rPr lang="zh-CN" altLang="en-US" sz="2200" b="1" dirty="0">
                <a:effectLst>
                  <a:outerShdw blurRad="50800" dist="38100" algn="l" rotWithShape="0">
                    <a:prstClr val="black">
                      <a:alpha val="40000"/>
                    </a:prstClr>
                  </a:outerShdw>
                </a:effectLst>
                <a:latin typeface="微软雅黑" pitchFamily="34" charset="-122"/>
                <a:ea typeface="微软雅黑" pitchFamily="34" charset="-122"/>
              </a:rPr>
              <a:t>经验分享</a:t>
            </a:r>
            <a:r>
              <a:rPr lang="zh-CN" altLang="en-US" sz="2200" dirty="0" smtClean="0">
                <a:solidFill>
                  <a:schemeClr val="bg1">
                    <a:lumMod val="50000"/>
                  </a:schemeClr>
                </a:solidFill>
                <a:latin typeface="微软雅黑" pitchFamily="34" charset="-122"/>
                <a:ea typeface="微软雅黑" pitchFamily="34" charset="-122"/>
              </a:rPr>
              <a:t>：</a:t>
            </a:r>
            <a:r>
              <a:rPr lang="zh-CN" altLang="en-US" dirty="0" smtClean="0">
                <a:solidFill>
                  <a:schemeClr val="bg1">
                    <a:lumMod val="50000"/>
                  </a:schemeClr>
                </a:solidFill>
                <a:latin typeface="微软雅黑" pitchFamily="34" charset="-122"/>
                <a:ea typeface="微软雅黑" pitchFamily="34" charset="-122"/>
              </a:rPr>
              <a:t>事故案例举例分析</a:t>
            </a:r>
            <a:endParaRPr lang="en-IN" altLang="zh-CN" sz="2200" dirty="0">
              <a:ln>
                <a:solidFill>
                  <a:schemeClr val="bg1">
                    <a:alpha val="0"/>
                  </a:schemeClr>
                </a:solidFill>
              </a:ln>
              <a:solidFill>
                <a:schemeClr val="bg1">
                  <a:lumMod val="50000"/>
                </a:schemeClr>
              </a:solidFill>
              <a:latin typeface="微软雅黑" pitchFamily="34" charset="-122"/>
              <a:ea typeface="微软雅黑" pitchFamily="34" charset="-122"/>
            </a:endParaRPr>
          </a:p>
        </p:txBody>
      </p:sp>
      <p:cxnSp>
        <p:nvCxnSpPr>
          <p:cNvPr id="56" name="Straight Connector 7"/>
          <p:cNvCxnSpPr/>
          <p:nvPr/>
        </p:nvCxnSpPr>
        <p:spPr>
          <a:xfrm>
            <a:off x="469200" y="2138533"/>
            <a:ext cx="8358182" cy="0"/>
          </a:xfrm>
          <a:prstGeom prst="line">
            <a:avLst/>
          </a:prstGeom>
          <a:ln w="15875">
            <a:gradFill flip="none" rotWithShape="1">
              <a:gsLst>
                <a:gs pos="0">
                  <a:schemeClr val="tx1">
                    <a:lumMod val="50000"/>
                    <a:lumOff val="50000"/>
                  </a:schemeClr>
                </a:gs>
                <a:gs pos="50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7" name="Rectangle 9"/>
          <p:cNvSpPr/>
          <p:nvPr/>
        </p:nvSpPr>
        <p:spPr bwMode="auto">
          <a:xfrm>
            <a:off x="469200" y="2908600"/>
            <a:ext cx="8358182" cy="758952"/>
          </a:xfrm>
          <a:prstGeom prst="rect">
            <a:avLst/>
          </a:prstGeom>
          <a:gradFill flip="none" rotWithShape="1">
            <a:gsLst>
              <a:gs pos="0">
                <a:srgbClr val="FFC000"/>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200" b="1" dirty="0" smtClean="0">
                <a:effectLst>
                  <a:outerShdw blurRad="50800" dist="38100" algn="l" rotWithShape="0">
                    <a:prstClr val="black">
                      <a:alpha val="40000"/>
                    </a:prstClr>
                  </a:outerShdw>
                </a:effectLst>
                <a:latin typeface="微软雅黑" pitchFamily="34" charset="-122"/>
                <a:ea typeface="微软雅黑" pitchFamily="34" charset="-122"/>
              </a:rPr>
              <a:t> </a:t>
            </a:r>
            <a:r>
              <a:rPr lang="zh-CN" altLang="en-US" sz="2200" b="1" dirty="0" smtClean="0">
                <a:effectLst>
                  <a:outerShdw blurRad="38100" dist="38100" dir="2700000" algn="tl">
                    <a:srgbClr val="000000">
                      <a:alpha val="43137"/>
                    </a:srgbClr>
                  </a:outerShdw>
                </a:effectLst>
                <a:latin typeface="微软雅黑" pitchFamily="34" charset="-122"/>
                <a:ea typeface="微软雅黑" pitchFamily="34" charset="-122"/>
              </a:rPr>
              <a:t>冬季行车风险</a:t>
            </a:r>
            <a:r>
              <a:rPr lang="zh-CN" altLang="en-US" sz="2200" b="1" dirty="0">
                <a:effectLst>
                  <a:outerShdw blurRad="38100" dist="38100" dir="2700000" algn="tl">
                    <a:srgbClr val="000000">
                      <a:alpha val="43137"/>
                    </a:srgbClr>
                  </a:outerShdw>
                </a:effectLst>
                <a:latin typeface="微软雅黑" pitchFamily="34" charset="-122"/>
                <a:ea typeface="微软雅黑" pitchFamily="34" charset="-122"/>
              </a:rPr>
              <a:t>以及削减措施</a:t>
            </a:r>
            <a:r>
              <a:rPr lang="zh-CN" altLang="en-US" sz="2200" dirty="0" smtClean="0">
                <a:solidFill>
                  <a:schemeClr val="bg1">
                    <a:lumMod val="50000"/>
                  </a:schemeClr>
                </a:solidFill>
                <a:latin typeface="微软雅黑" pitchFamily="34" charset="-122"/>
                <a:ea typeface="微软雅黑" pitchFamily="34" charset="-122"/>
              </a:rPr>
              <a:t>：</a:t>
            </a:r>
            <a:r>
              <a:rPr lang="zh-CN" altLang="en-US" dirty="0" smtClean="0">
                <a:solidFill>
                  <a:schemeClr val="bg1">
                    <a:lumMod val="50000"/>
                  </a:schemeClr>
                </a:solidFill>
                <a:latin typeface="微软雅黑" pitchFamily="34" charset="-122"/>
                <a:ea typeface="微软雅黑" pitchFamily="34" charset="-122"/>
              </a:rPr>
              <a:t>冬季极易发生事故</a:t>
            </a:r>
            <a:endParaRPr lang="en-US" altLang="zh-CN" sz="2000" dirty="0" smtClean="0">
              <a:solidFill>
                <a:schemeClr val="bg1">
                  <a:lumMod val="50000"/>
                </a:schemeClr>
              </a:solidFill>
              <a:latin typeface="微软雅黑" pitchFamily="34" charset="-122"/>
              <a:ea typeface="微软雅黑" pitchFamily="34" charset="-122"/>
            </a:endParaRPr>
          </a:p>
        </p:txBody>
      </p:sp>
      <p:sp>
        <p:nvSpPr>
          <p:cNvPr id="58" name="Rectangle 14"/>
          <p:cNvSpPr/>
          <p:nvPr/>
        </p:nvSpPr>
        <p:spPr bwMode="auto">
          <a:xfrm>
            <a:off x="469200" y="3680489"/>
            <a:ext cx="8358182" cy="758952"/>
          </a:xfrm>
          <a:prstGeom prst="rect">
            <a:avLst/>
          </a:prstGeom>
          <a:gradFill flip="none" rotWithShape="1">
            <a:gsLst>
              <a:gs pos="0">
                <a:srgbClr val="92D050"/>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200" b="1" dirty="0" smtClean="0">
                <a:effectLst>
                  <a:outerShdw blurRad="50800" dist="38100" algn="l" rotWithShape="0">
                    <a:prstClr val="black">
                      <a:alpha val="40000"/>
                    </a:prstClr>
                  </a:outerShdw>
                </a:effectLst>
                <a:latin typeface="微软雅黑" pitchFamily="34" charset="-122"/>
                <a:ea typeface="微软雅黑" pitchFamily="34" charset="-122"/>
              </a:rPr>
              <a:t> 交通安全</a:t>
            </a:r>
            <a:r>
              <a:rPr lang="zh-CN" altLang="en-US" sz="2200" b="1" dirty="0">
                <a:effectLst>
                  <a:outerShdw blurRad="50800" dist="38100" algn="l" rotWithShape="0">
                    <a:prstClr val="black">
                      <a:alpha val="40000"/>
                    </a:prstClr>
                  </a:outerShdw>
                </a:effectLst>
                <a:latin typeface="微软雅黑" pitchFamily="34" charset="-122"/>
                <a:ea typeface="微软雅黑" pitchFamily="34" charset="-122"/>
              </a:rPr>
              <a:t>法律、法规</a:t>
            </a:r>
            <a:r>
              <a:rPr lang="zh-CN" altLang="en-US" sz="2200" dirty="0" smtClean="0">
                <a:solidFill>
                  <a:schemeClr val="bg1">
                    <a:lumMod val="50000"/>
                  </a:schemeClr>
                </a:solidFill>
                <a:latin typeface="微软雅黑" pitchFamily="34" charset="-122"/>
                <a:ea typeface="微软雅黑" pitchFamily="34" charset="-122"/>
              </a:rPr>
              <a:t>：</a:t>
            </a:r>
            <a:r>
              <a:rPr lang="zh-CN" altLang="en-US" sz="2000" dirty="0" smtClean="0">
                <a:solidFill>
                  <a:schemeClr val="bg1">
                    <a:lumMod val="50000"/>
                  </a:schemeClr>
                </a:solidFill>
                <a:latin typeface="微软雅黑" pitchFamily="34" charset="-122"/>
                <a:ea typeface="微软雅黑" pitchFamily="34" charset="-122"/>
              </a:rPr>
              <a:t>驾驶员</a:t>
            </a:r>
            <a:r>
              <a:rPr lang="en-US" altLang="zh-CN" sz="2000" dirty="0" smtClean="0">
                <a:solidFill>
                  <a:schemeClr val="bg1">
                    <a:lumMod val="50000"/>
                  </a:schemeClr>
                </a:solidFill>
                <a:latin typeface="微软雅黑" pitchFamily="34" charset="-122"/>
                <a:ea typeface="微软雅黑" pitchFamily="34" charset="-122"/>
              </a:rPr>
              <a:t>xxx</a:t>
            </a:r>
          </a:p>
        </p:txBody>
      </p:sp>
      <p:sp>
        <p:nvSpPr>
          <p:cNvPr id="59" name="Rectangle 18"/>
          <p:cNvSpPr/>
          <p:nvPr/>
        </p:nvSpPr>
        <p:spPr bwMode="auto">
          <a:xfrm>
            <a:off x="469200" y="4440503"/>
            <a:ext cx="8358182" cy="758952"/>
          </a:xfrm>
          <a:prstGeom prst="rect">
            <a:avLst/>
          </a:prstGeom>
          <a:gradFill flip="none" rotWithShape="1">
            <a:gsLst>
              <a:gs pos="0">
                <a:schemeClr val="accent2">
                  <a:lumMod val="60000"/>
                  <a:lumOff val="40000"/>
                </a:schemeClr>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200" b="1" dirty="0" smtClean="0">
                <a:effectLst>
                  <a:outerShdw blurRad="50800" dist="38100" algn="l" rotWithShape="0">
                    <a:prstClr val="black">
                      <a:alpha val="40000"/>
                    </a:prstClr>
                  </a:outerShdw>
                </a:effectLst>
                <a:latin typeface="微软雅黑" pitchFamily="34" charset="-122"/>
                <a:ea typeface="微软雅黑" pitchFamily="34" charset="-122"/>
              </a:rPr>
              <a:t> 消防</a:t>
            </a:r>
            <a:r>
              <a:rPr lang="zh-CN" altLang="en-US" sz="2200" b="1" dirty="0">
                <a:effectLst>
                  <a:outerShdw blurRad="50800" dist="38100" algn="l" rotWithShape="0">
                    <a:prstClr val="black">
                      <a:alpha val="40000"/>
                    </a:prstClr>
                  </a:outerShdw>
                </a:effectLst>
                <a:latin typeface="微软雅黑" pitchFamily="34" charset="-122"/>
                <a:ea typeface="微软雅黑" pitchFamily="34" charset="-122"/>
              </a:rPr>
              <a:t>培训</a:t>
            </a:r>
            <a:r>
              <a:rPr lang="zh-CN" altLang="en-US" sz="2200" dirty="0" smtClean="0">
                <a:solidFill>
                  <a:schemeClr val="bg1">
                    <a:lumMod val="50000"/>
                  </a:schemeClr>
                </a:solidFill>
                <a:latin typeface="微软雅黑" pitchFamily="34" charset="-122"/>
                <a:ea typeface="微软雅黑" pitchFamily="34" charset="-122"/>
              </a:rPr>
              <a:t>：</a:t>
            </a:r>
            <a:r>
              <a:rPr lang="zh-CN" altLang="en-US" sz="2000" dirty="0" smtClean="0">
                <a:solidFill>
                  <a:schemeClr val="bg1">
                    <a:lumMod val="50000"/>
                  </a:schemeClr>
                </a:solidFill>
                <a:latin typeface="微软雅黑" pitchFamily="34" charset="-122"/>
                <a:ea typeface="微软雅黑" pitchFamily="34" charset="-122"/>
              </a:rPr>
              <a:t>国庆节</a:t>
            </a:r>
            <a:r>
              <a:rPr lang="en-US" altLang="zh-CN" sz="2000" dirty="0" smtClean="0">
                <a:solidFill>
                  <a:schemeClr val="bg1">
                    <a:lumMod val="50000"/>
                  </a:schemeClr>
                </a:solidFill>
                <a:latin typeface="微软雅黑" pitchFamily="34" charset="-122"/>
                <a:ea typeface="微软雅黑" pitchFamily="34" charset="-122"/>
              </a:rPr>
              <a:t>xxx</a:t>
            </a:r>
            <a:endParaRPr lang="en-IN" sz="2200" dirty="0">
              <a:solidFill>
                <a:schemeClr val="bg1">
                  <a:lumMod val="50000"/>
                </a:schemeClr>
              </a:solidFill>
              <a:latin typeface="微软雅黑" pitchFamily="34" charset="-122"/>
              <a:ea typeface="微软雅黑" pitchFamily="34" charset="-122"/>
            </a:endParaRPr>
          </a:p>
        </p:txBody>
      </p:sp>
      <p:cxnSp>
        <p:nvCxnSpPr>
          <p:cNvPr id="60" name="Straight Connector 31"/>
          <p:cNvCxnSpPr/>
          <p:nvPr/>
        </p:nvCxnSpPr>
        <p:spPr>
          <a:xfrm>
            <a:off x="469200" y="2895663"/>
            <a:ext cx="8358182" cy="0"/>
          </a:xfrm>
          <a:prstGeom prst="line">
            <a:avLst/>
          </a:prstGeom>
          <a:ln w="15875">
            <a:gradFill flip="none" rotWithShape="1">
              <a:gsLst>
                <a:gs pos="0">
                  <a:schemeClr val="bg1"/>
                </a:gs>
                <a:gs pos="61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1" name="Straight Connector 32"/>
          <p:cNvCxnSpPr/>
          <p:nvPr/>
        </p:nvCxnSpPr>
        <p:spPr>
          <a:xfrm>
            <a:off x="469200" y="3667552"/>
            <a:ext cx="8358182" cy="0"/>
          </a:xfrm>
          <a:prstGeom prst="line">
            <a:avLst/>
          </a:prstGeom>
          <a:ln w="15875">
            <a:gradFill flip="none" rotWithShape="1">
              <a:gsLst>
                <a:gs pos="0">
                  <a:schemeClr val="bg1"/>
                </a:gs>
                <a:gs pos="61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2" name="Straight Connector 33"/>
          <p:cNvCxnSpPr/>
          <p:nvPr/>
        </p:nvCxnSpPr>
        <p:spPr>
          <a:xfrm>
            <a:off x="469200" y="4439441"/>
            <a:ext cx="8358182" cy="0"/>
          </a:xfrm>
          <a:prstGeom prst="line">
            <a:avLst/>
          </a:prstGeom>
          <a:ln w="15875">
            <a:gradFill flip="none" rotWithShape="1">
              <a:gsLst>
                <a:gs pos="0">
                  <a:schemeClr val="bg1"/>
                </a:gs>
                <a:gs pos="61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3" name="Straight Connector 34"/>
          <p:cNvCxnSpPr/>
          <p:nvPr/>
        </p:nvCxnSpPr>
        <p:spPr>
          <a:xfrm>
            <a:off x="469200" y="5199455"/>
            <a:ext cx="8358182" cy="0"/>
          </a:xfrm>
          <a:prstGeom prst="line">
            <a:avLst/>
          </a:prstGeom>
          <a:ln w="15875">
            <a:gradFill flip="none" rotWithShape="1">
              <a:gsLst>
                <a:gs pos="0">
                  <a:schemeClr val="tx1">
                    <a:lumMod val="50000"/>
                    <a:lumOff val="50000"/>
                  </a:schemeClr>
                </a:gs>
                <a:gs pos="50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4" name="圆角矩形 63"/>
          <p:cNvSpPr/>
          <p:nvPr/>
        </p:nvSpPr>
        <p:spPr>
          <a:xfrm>
            <a:off x="648712" y="2259002"/>
            <a:ext cx="526558" cy="576064"/>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1</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65" name="圆角矩形 64"/>
          <p:cNvSpPr/>
          <p:nvPr/>
        </p:nvSpPr>
        <p:spPr>
          <a:xfrm>
            <a:off x="648712" y="3003590"/>
            <a:ext cx="526558" cy="576064"/>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2</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66" name="圆角矩形 65"/>
          <p:cNvSpPr/>
          <p:nvPr/>
        </p:nvSpPr>
        <p:spPr>
          <a:xfrm>
            <a:off x="648712" y="3783045"/>
            <a:ext cx="526558" cy="576064"/>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a:solidFill>
                  <a:schemeClr val="bg1">
                    <a:lumMod val="95000"/>
                  </a:schemeClr>
                </a:solidFill>
                <a:effectLst>
                  <a:outerShdw blurRad="63500" sx="102000" sy="102000" algn="ctr" rotWithShape="0">
                    <a:prstClr val="black">
                      <a:alpha val="40000"/>
                    </a:prstClr>
                  </a:outerShdw>
                </a:effectLst>
                <a:latin typeface="Arial Black" pitchFamily="34" charset="0"/>
              </a:rPr>
              <a:t>3</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67" name="圆角矩形 66"/>
          <p:cNvSpPr/>
          <p:nvPr/>
        </p:nvSpPr>
        <p:spPr>
          <a:xfrm>
            <a:off x="648712" y="4551383"/>
            <a:ext cx="526558" cy="576064"/>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4</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cxnSp>
        <p:nvCxnSpPr>
          <p:cNvPr id="85" name="Straight Connector 7"/>
          <p:cNvCxnSpPr/>
          <p:nvPr/>
        </p:nvCxnSpPr>
        <p:spPr>
          <a:xfrm>
            <a:off x="469200" y="5229200"/>
            <a:ext cx="8358182" cy="0"/>
          </a:xfrm>
          <a:prstGeom prst="line">
            <a:avLst/>
          </a:prstGeom>
          <a:ln w="15875">
            <a:gradFill flip="none" rotWithShape="1">
              <a:gsLst>
                <a:gs pos="0">
                  <a:schemeClr val="tx1">
                    <a:lumMod val="50000"/>
                    <a:lumOff val="50000"/>
                  </a:schemeClr>
                </a:gs>
                <a:gs pos="50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82572" y="336528"/>
            <a:ext cx="4357718"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安全</a:t>
            </a:r>
            <a:r>
              <a:rPr lang="zh-CN" altLang="en-US" sz="4400" b="1" dirty="0">
                <a:effectLst>
                  <a:outerShdw blurRad="50800" dist="38100" algn="l" rotWithShape="0">
                    <a:prstClr val="black">
                      <a:alpha val="40000"/>
                    </a:prstClr>
                  </a:outerShdw>
                </a:effectLst>
                <a:latin typeface="微软雅黑" pitchFamily="34" charset="-122"/>
                <a:ea typeface="微软雅黑" pitchFamily="34" charset="-122"/>
              </a:rPr>
              <a:t>经验分享</a:t>
            </a:r>
            <a:endParaRPr lang="zh-CN" altLang="en-US" sz="4400" b="1" dirty="0" smtClean="0">
              <a:latin typeface="微软雅黑" pitchFamily="34" charset="-122"/>
              <a:ea typeface="微软雅黑" pitchFamily="34" charset="-122"/>
            </a:endParaRPr>
          </a:p>
        </p:txBody>
      </p:sp>
      <p:sp>
        <p:nvSpPr>
          <p:cNvPr id="3" name="TextBox 2"/>
          <p:cNvSpPr txBox="1"/>
          <p:nvPr/>
        </p:nvSpPr>
        <p:spPr>
          <a:xfrm>
            <a:off x="468312" y="1571613"/>
            <a:ext cx="3508247" cy="954107"/>
          </a:xfrm>
          <a:prstGeom prst="rect">
            <a:avLst/>
          </a:prstGeom>
          <a:solidFill>
            <a:schemeClr val="accent5"/>
          </a:solidFill>
          <a:ln w="12700">
            <a:noFill/>
            <a:prstDash val="dash"/>
          </a:ln>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新疆</a:t>
            </a:r>
            <a:r>
              <a:rPr lang="zh-CN" altLang="en-US" sz="2800" b="1" dirty="0">
                <a:solidFill>
                  <a:schemeClr val="bg1"/>
                </a:solidFill>
                <a:latin typeface="微软雅黑" pitchFamily="34" charset="-122"/>
                <a:ea typeface="微软雅黑" pitchFamily="34" charset="-122"/>
              </a:rPr>
              <a:t>北部持续强</a:t>
            </a:r>
            <a:r>
              <a:rPr lang="zh-CN" altLang="en-US" sz="2800" b="1" dirty="0" smtClean="0">
                <a:solidFill>
                  <a:schemeClr val="bg1"/>
                </a:solidFill>
                <a:latin typeface="微软雅黑" pitchFamily="34" charset="-122"/>
                <a:ea typeface="微软雅黑" pitchFamily="34" charset="-122"/>
              </a:rPr>
              <a:t>降雪</a:t>
            </a:r>
            <a:endParaRPr lang="en-US" altLang="zh-CN" sz="2800" b="1" dirty="0" smtClean="0">
              <a:solidFill>
                <a:schemeClr val="bg1"/>
              </a:solidFill>
              <a:latin typeface="微软雅黑" pitchFamily="34" charset="-122"/>
              <a:ea typeface="微软雅黑" pitchFamily="34" charset="-122"/>
            </a:endParaRPr>
          </a:p>
          <a:p>
            <a:pPr algn="ctr"/>
            <a:r>
              <a:rPr lang="zh-CN" altLang="en-US" sz="2800" b="1" dirty="0" smtClean="0">
                <a:solidFill>
                  <a:schemeClr val="bg1"/>
                </a:solidFill>
                <a:latin typeface="微软雅黑" pitchFamily="34" charset="-122"/>
                <a:ea typeface="微软雅黑" pitchFamily="34" charset="-122"/>
              </a:rPr>
              <a:t>致</a:t>
            </a:r>
            <a:r>
              <a:rPr lang="zh-CN" altLang="en-US" sz="2800" b="1" dirty="0" smtClean="0">
                <a:solidFill>
                  <a:schemeClr val="accent6">
                    <a:lumMod val="60000"/>
                    <a:lumOff val="40000"/>
                  </a:schemeClr>
                </a:solidFill>
                <a:latin typeface="微软雅黑" pitchFamily="34" charset="-122"/>
                <a:ea typeface="微软雅黑" pitchFamily="34" charset="-122"/>
              </a:rPr>
              <a:t>交</a:t>
            </a:r>
            <a:r>
              <a:rPr lang="zh-CN" altLang="en-US" sz="2800" b="1" dirty="0">
                <a:solidFill>
                  <a:schemeClr val="accent6">
                    <a:lumMod val="60000"/>
                    <a:lumOff val="40000"/>
                  </a:schemeClr>
                </a:solidFill>
                <a:latin typeface="微软雅黑" pitchFamily="34" charset="-122"/>
                <a:ea typeface="微软雅黑" pitchFamily="34" charset="-122"/>
              </a:rPr>
              <a:t>通事故</a:t>
            </a:r>
            <a:r>
              <a:rPr lang="zh-CN" altLang="en-US" sz="2800" b="1" dirty="0">
                <a:solidFill>
                  <a:schemeClr val="bg1"/>
                </a:solidFill>
                <a:latin typeface="微软雅黑" pitchFamily="34" charset="-122"/>
                <a:ea typeface="微软雅黑" pitchFamily="34" charset="-122"/>
              </a:rPr>
              <a:t>频发</a:t>
            </a:r>
            <a:endParaRPr lang="zh-CN" altLang="en-US" sz="2800" b="1" dirty="0" smtClean="0">
              <a:solidFill>
                <a:schemeClr val="bg1"/>
              </a:solidFill>
              <a:latin typeface="微软雅黑" pitchFamily="34" charset="-122"/>
              <a:ea typeface="微软雅黑" pitchFamily="34" charset="-122"/>
            </a:endParaRPr>
          </a:p>
        </p:txBody>
      </p:sp>
      <p:sp>
        <p:nvSpPr>
          <p:cNvPr id="4" name="任意多边形 3"/>
          <p:cNvSpPr/>
          <p:nvPr/>
        </p:nvSpPr>
        <p:spPr>
          <a:xfrm rot="2700000">
            <a:off x="4239809" y="2529623"/>
            <a:ext cx="377190" cy="739140"/>
          </a:xfrm>
          <a:custGeom>
            <a:avLst/>
            <a:gdLst>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1780406 w 2804160"/>
              <a:gd name="connsiteY3" fmla="*/ 743250 h 746760"/>
              <a:gd name="connsiteX4" fmla="*/ 2434590 w 2804160"/>
              <a:gd name="connsiteY4" fmla="*/ 746760 h 746760"/>
              <a:gd name="connsiteX5" fmla="*/ 2804160 w 2804160"/>
              <a:gd name="connsiteY5" fmla="*/ 369570 h 746760"/>
              <a:gd name="connsiteX6" fmla="*/ 2434590 w 2804160"/>
              <a:gd name="connsiteY6" fmla="*/ 0 h 746760"/>
              <a:gd name="connsiteX7" fmla="*/ 373380 w 2804160"/>
              <a:gd name="connsiteY7"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2434590 w 2804160"/>
              <a:gd name="connsiteY0" fmla="*/ 746760 h 838200"/>
              <a:gd name="connsiteX1" fmla="*/ 2804160 w 2804160"/>
              <a:gd name="connsiteY1" fmla="*/ 369570 h 838200"/>
              <a:gd name="connsiteX2" fmla="*/ 2434590 w 2804160"/>
              <a:gd name="connsiteY2" fmla="*/ 0 h 838200"/>
              <a:gd name="connsiteX3" fmla="*/ 373380 w 2804160"/>
              <a:gd name="connsiteY3" fmla="*/ 7620 h 838200"/>
              <a:gd name="connsiteX4" fmla="*/ 0 w 2804160"/>
              <a:gd name="connsiteY4" fmla="*/ 373380 h 838200"/>
              <a:gd name="connsiteX5" fmla="*/ 377190 w 2804160"/>
              <a:gd name="connsiteY5" fmla="*/ 746760 h 838200"/>
              <a:gd name="connsiteX6" fmla="*/ 2526030 w 2804160"/>
              <a:gd name="connsiteY6" fmla="*/ 838200 h 838200"/>
              <a:gd name="connsiteX0" fmla="*/ 2434590 w 2804160"/>
              <a:gd name="connsiteY0" fmla="*/ 746760 h 746760"/>
              <a:gd name="connsiteX1" fmla="*/ 2804160 w 2804160"/>
              <a:gd name="connsiteY1" fmla="*/ 369570 h 746760"/>
              <a:gd name="connsiteX2" fmla="*/ 2434590 w 2804160"/>
              <a:gd name="connsiteY2" fmla="*/ 0 h 746760"/>
              <a:gd name="connsiteX3" fmla="*/ 373380 w 2804160"/>
              <a:gd name="connsiteY3" fmla="*/ 7620 h 746760"/>
              <a:gd name="connsiteX4" fmla="*/ 0 w 2804160"/>
              <a:gd name="connsiteY4" fmla="*/ 373380 h 746760"/>
              <a:gd name="connsiteX5" fmla="*/ 377190 w 2804160"/>
              <a:gd name="connsiteY5" fmla="*/ 746760 h 746760"/>
              <a:gd name="connsiteX0" fmla="*/ 2804160 w 2804160"/>
              <a:gd name="connsiteY0" fmla="*/ 369570 h 746760"/>
              <a:gd name="connsiteX1" fmla="*/ 2434590 w 2804160"/>
              <a:gd name="connsiteY1" fmla="*/ 0 h 746760"/>
              <a:gd name="connsiteX2" fmla="*/ 373380 w 2804160"/>
              <a:gd name="connsiteY2" fmla="*/ 7620 h 746760"/>
              <a:gd name="connsiteX3" fmla="*/ 0 w 2804160"/>
              <a:gd name="connsiteY3" fmla="*/ 373380 h 746760"/>
              <a:gd name="connsiteX4" fmla="*/ 377190 w 2804160"/>
              <a:gd name="connsiteY4" fmla="*/ 746760 h 746760"/>
              <a:gd name="connsiteX0" fmla="*/ 2434590 w 2434590"/>
              <a:gd name="connsiteY0" fmla="*/ 0 h 746760"/>
              <a:gd name="connsiteX1" fmla="*/ 373380 w 2434590"/>
              <a:gd name="connsiteY1" fmla="*/ 7620 h 746760"/>
              <a:gd name="connsiteX2" fmla="*/ 0 w 2434590"/>
              <a:gd name="connsiteY2" fmla="*/ 373380 h 746760"/>
              <a:gd name="connsiteX3" fmla="*/ 377190 w 2434590"/>
              <a:gd name="connsiteY3" fmla="*/ 746760 h 746760"/>
              <a:gd name="connsiteX0" fmla="*/ 373380 w 377190"/>
              <a:gd name="connsiteY0" fmla="*/ 0 h 739140"/>
              <a:gd name="connsiteX1" fmla="*/ 0 w 377190"/>
              <a:gd name="connsiteY1" fmla="*/ 365760 h 739140"/>
              <a:gd name="connsiteX2" fmla="*/ 377190 w 377190"/>
              <a:gd name="connsiteY2" fmla="*/ 739140 h 739140"/>
            </a:gdLst>
            <a:ahLst/>
            <a:cxnLst>
              <a:cxn ang="0">
                <a:pos x="connsiteX0" y="connsiteY0"/>
              </a:cxn>
              <a:cxn ang="0">
                <a:pos x="connsiteX1" y="connsiteY1"/>
              </a:cxn>
              <a:cxn ang="0">
                <a:pos x="connsiteX2" y="connsiteY2"/>
              </a:cxn>
            </a:cxnLst>
            <a:rect l="l" t="t" r="r" b="b"/>
            <a:pathLst>
              <a:path w="377190" h="739140">
                <a:moveTo>
                  <a:pt x="373380" y="0"/>
                </a:moveTo>
                <a:lnTo>
                  <a:pt x="0" y="365760"/>
                </a:lnTo>
                <a:lnTo>
                  <a:pt x="377190" y="739140"/>
                </a:lnTo>
              </a:path>
            </a:pathLst>
          </a:custGeom>
          <a:noFill/>
          <a:ln w="12700">
            <a:solidFill>
              <a:srgbClr val="008AF2"/>
            </a:solidFill>
          </a:ln>
          <a:effectLst>
            <a:glow rad="57150">
              <a:srgbClr val="008AF2">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prstClr val="white"/>
              </a:solidFill>
            </a:endParaRPr>
          </a:p>
        </p:txBody>
      </p:sp>
      <p:sp>
        <p:nvSpPr>
          <p:cNvPr id="5" name="任意多边形 4"/>
          <p:cNvSpPr/>
          <p:nvPr/>
        </p:nvSpPr>
        <p:spPr>
          <a:xfrm rot="13500000">
            <a:off x="8638473" y="4971317"/>
            <a:ext cx="377190" cy="739140"/>
          </a:xfrm>
          <a:custGeom>
            <a:avLst/>
            <a:gdLst>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1780406 w 2804160"/>
              <a:gd name="connsiteY3" fmla="*/ 743250 h 746760"/>
              <a:gd name="connsiteX4" fmla="*/ 2434590 w 2804160"/>
              <a:gd name="connsiteY4" fmla="*/ 746760 h 746760"/>
              <a:gd name="connsiteX5" fmla="*/ 2804160 w 2804160"/>
              <a:gd name="connsiteY5" fmla="*/ 369570 h 746760"/>
              <a:gd name="connsiteX6" fmla="*/ 2434590 w 2804160"/>
              <a:gd name="connsiteY6" fmla="*/ 0 h 746760"/>
              <a:gd name="connsiteX7" fmla="*/ 373380 w 2804160"/>
              <a:gd name="connsiteY7"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2434590 w 2804160"/>
              <a:gd name="connsiteY0" fmla="*/ 746760 h 838200"/>
              <a:gd name="connsiteX1" fmla="*/ 2804160 w 2804160"/>
              <a:gd name="connsiteY1" fmla="*/ 369570 h 838200"/>
              <a:gd name="connsiteX2" fmla="*/ 2434590 w 2804160"/>
              <a:gd name="connsiteY2" fmla="*/ 0 h 838200"/>
              <a:gd name="connsiteX3" fmla="*/ 373380 w 2804160"/>
              <a:gd name="connsiteY3" fmla="*/ 7620 h 838200"/>
              <a:gd name="connsiteX4" fmla="*/ 0 w 2804160"/>
              <a:gd name="connsiteY4" fmla="*/ 373380 h 838200"/>
              <a:gd name="connsiteX5" fmla="*/ 377190 w 2804160"/>
              <a:gd name="connsiteY5" fmla="*/ 746760 h 838200"/>
              <a:gd name="connsiteX6" fmla="*/ 2526030 w 2804160"/>
              <a:gd name="connsiteY6" fmla="*/ 838200 h 838200"/>
              <a:gd name="connsiteX0" fmla="*/ 2434590 w 2804160"/>
              <a:gd name="connsiteY0" fmla="*/ 746760 h 746760"/>
              <a:gd name="connsiteX1" fmla="*/ 2804160 w 2804160"/>
              <a:gd name="connsiteY1" fmla="*/ 369570 h 746760"/>
              <a:gd name="connsiteX2" fmla="*/ 2434590 w 2804160"/>
              <a:gd name="connsiteY2" fmla="*/ 0 h 746760"/>
              <a:gd name="connsiteX3" fmla="*/ 373380 w 2804160"/>
              <a:gd name="connsiteY3" fmla="*/ 7620 h 746760"/>
              <a:gd name="connsiteX4" fmla="*/ 0 w 2804160"/>
              <a:gd name="connsiteY4" fmla="*/ 373380 h 746760"/>
              <a:gd name="connsiteX5" fmla="*/ 377190 w 2804160"/>
              <a:gd name="connsiteY5" fmla="*/ 746760 h 746760"/>
              <a:gd name="connsiteX0" fmla="*/ 2804160 w 2804160"/>
              <a:gd name="connsiteY0" fmla="*/ 369570 h 746760"/>
              <a:gd name="connsiteX1" fmla="*/ 2434590 w 2804160"/>
              <a:gd name="connsiteY1" fmla="*/ 0 h 746760"/>
              <a:gd name="connsiteX2" fmla="*/ 373380 w 2804160"/>
              <a:gd name="connsiteY2" fmla="*/ 7620 h 746760"/>
              <a:gd name="connsiteX3" fmla="*/ 0 w 2804160"/>
              <a:gd name="connsiteY3" fmla="*/ 373380 h 746760"/>
              <a:gd name="connsiteX4" fmla="*/ 377190 w 2804160"/>
              <a:gd name="connsiteY4" fmla="*/ 746760 h 746760"/>
              <a:gd name="connsiteX0" fmla="*/ 2434590 w 2434590"/>
              <a:gd name="connsiteY0" fmla="*/ 0 h 746760"/>
              <a:gd name="connsiteX1" fmla="*/ 373380 w 2434590"/>
              <a:gd name="connsiteY1" fmla="*/ 7620 h 746760"/>
              <a:gd name="connsiteX2" fmla="*/ 0 w 2434590"/>
              <a:gd name="connsiteY2" fmla="*/ 373380 h 746760"/>
              <a:gd name="connsiteX3" fmla="*/ 377190 w 2434590"/>
              <a:gd name="connsiteY3" fmla="*/ 746760 h 746760"/>
              <a:gd name="connsiteX0" fmla="*/ 373380 w 377190"/>
              <a:gd name="connsiteY0" fmla="*/ 0 h 739140"/>
              <a:gd name="connsiteX1" fmla="*/ 0 w 377190"/>
              <a:gd name="connsiteY1" fmla="*/ 365760 h 739140"/>
              <a:gd name="connsiteX2" fmla="*/ 377190 w 377190"/>
              <a:gd name="connsiteY2" fmla="*/ 739140 h 739140"/>
            </a:gdLst>
            <a:ahLst/>
            <a:cxnLst>
              <a:cxn ang="0">
                <a:pos x="connsiteX0" y="connsiteY0"/>
              </a:cxn>
              <a:cxn ang="0">
                <a:pos x="connsiteX1" y="connsiteY1"/>
              </a:cxn>
              <a:cxn ang="0">
                <a:pos x="connsiteX2" y="connsiteY2"/>
              </a:cxn>
            </a:cxnLst>
            <a:rect l="l" t="t" r="r" b="b"/>
            <a:pathLst>
              <a:path w="377190" h="739140">
                <a:moveTo>
                  <a:pt x="373380" y="0"/>
                </a:moveTo>
                <a:lnTo>
                  <a:pt x="0" y="365760"/>
                </a:lnTo>
                <a:lnTo>
                  <a:pt x="377190" y="739140"/>
                </a:lnTo>
              </a:path>
            </a:pathLst>
          </a:custGeom>
          <a:noFill/>
          <a:ln w="12700">
            <a:solidFill>
              <a:srgbClr val="008AF2"/>
            </a:solidFill>
          </a:ln>
          <a:effectLst>
            <a:glow rad="57150">
              <a:srgbClr val="008AF2">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prstClr val="white"/>
              </a:solidFill>
            </a:endParaRPr>
          </a:p>
        </p:txBody>
      </p:sp>
      <p:sp>
        <p:nvSpPr>
          <p:cNvPr id="9" name="矩形 8"/>
          <p:cNvSpPr/>
          <p:nvPr/>
        </p:nvSpPr>
        <p:spPr>
          <a:xfrm>
            <a:off x="482572" y="2780928"/>
            <a:ext cx="3551149" cy="3970318"/>
          </a:xfrm>
          <a:prstGeom prst="rect">
            <a:avLst/>
          </a:prstGeom>
          <a:ln>
            <a:noFill/>
          </a:ln>
        </p:spPr>
        <p:txBody>
          <a:bodyPr wrap="square">
            <a:spAutoFit/>
          </a:bodyPr>
          <a:lstStyle/>
          <a:p>
            <a:pPr lvl="0">
              <a:defRPr/>
            </a:pPr>
            <a:r>
              <a:rPr lang="zh-CN" altLang="en-US" sz="2800" kern="0" dirty="0" smtClean="0">
                <a:latin typeface="微软雅黑" pitchFamily="34" charset="-122"/>
                <a:ea typeface="微软雅黑" pitchFamily="34" charset="-122"/>
              </a:rPr>
              <a:t>连</a:t>
            </a:r>
            <a:r>
              <a:rPr lang="zh-CN" altLang="en-US" sz="2000" kern="0" dirty="0" smtClean="0">
                <a:latin typeface="微软雅黑" pitchFamily="34" charset="-122"/>
                <a:ea typeface="微软雅黑" pitchFamily="34" charset="-122"/>
              </a:rPr>
              <a:t>续的</a:t>
            </a:r>
            <a:r>
              <a:rPr lang="zh-CN" altLang="en-US" sz="2000" kern="0" dirty="0">
                <a:latin typeface="微软雅黑" pitchFamily="34" charset="-122"/>
                <a:ea typeface="微软雅黑" pitchFamily="34" charset="-122"/>
              </a:rPr>
              <a:t>强降雪给新疆公路交通带来不利影响，特别是新疆额敏县境内的玛依塔斯风区，</a:t>
            </a:r>
            <a:r>
              <a:rPr lang="en-US" altLang="zh-CN" sz="2000" kern="0" dirty="0">
                <a:latin typeface="微软雅黑" pitchFamily="34" charset="-122"/>
                <a:ea typeface="微软雅黑" pitchFamily="34" charset="-122"/>
              </a:rPr>
              <a:t>19</a:t>
            </a:r>
            <a:r>
              <a:rPr lang="zh-CN" altLang="en-US" sz="2000" kern="0" dirty="0">
                <a:latin typeface="微软雅黑" pitchFamily="34" charset="-122"/>
                <a:ea typeface="微软雅黑" pitchFamily="34" charset="-122"/>
              </a:rPr>
              <a:t>日至</a:t>
            </a:r>
            <a:r>
              <a:rPr lang="en-US" altLang="zh-CN" sz="2000" kern="0" dirty="0">
                <a:latin typeface="微软雅黑" pitchFamily="34" charset="-122"/>
                <a:ea typeface="微软雅黑" pitchFamily="34" charset="-122"/>
              </a:rPr>
              <a:t>21</a:t>
            </a:r>
            <a:r>
              <a:rPr lang="zh-CN" altLang="en-US" sz="2000" kern="0" dirty="0">
                <a:latin typeface="微软雅黑" pitchFamily="34" charset="-122"/>
                <a:ea typeface="微软雅黑" pitchFamily="34" charset="-122"/>
              </a:rPr>
              <a:t>日有多起人员被困事故。</a:t>
            </a:r>
            <a:r>
              <a:rPr lang="en-US" altLang="zh-CN" sz="2000" kern="0" dirty="0">
                <a:latin typeface="微软雅黑" pitchFamily="34" charset="-122"/>
                <a:ea typeface="微软雅黑" pitchFamily="34" charset="-122"/>
              </a:rPr>
              <a:t>21</a:t>
            </a:r>
            <a:r>
              <a:rPr lang="zh-CN" altLang="en-US" sz="2000" kern="0" dirty="0">
                <a:latin typeface="微软雅黑" pitchFamily="34" charset="-122"/>
                <a:ea typeface="微软雅黑" pitchFamily="34" charset="-122"/>
              </a:rPr>
              <a:t>日早上，该路段关闭两小时，有</a:t>
            </a:r>
            <a:r>
              <a:rPr lang="en-US" altLang="zh-CN" sz="2000" kern="0" dirty="0">
                <a:latin typeface="微软雅黑" pitchFamily="34" charset="-122"/>
                <a:ea typeface="微软雅黑" pitchFamily="34" charset="-122"/>
              </a:rPr>
              <a:t>7</a:t>
            </a:r>
            <a:r>
              <a:rPr lang="zh-CN" altLang="en-US" sz="2000" kern="0" dirty="0">
                <a:latin typeface="微软雅黑" pitchFamily="34" charset="-122"/>
                <a:ea typeface="微软雅黑" pitchFamily="34" charset="-122"/>
              </a:rPr>
              <a:t>辆车和</a:t>
            </a:r>
            <a:r>
              <a:rPr lang="en-US" altLang="zh-CN" sz="2000" kern="0" dirty="0">
                <a:latin typeface="微软雅黑" pitchFamily="34" charset="-122"/>
                <a:ea typeface="微软雅黑" pitchFamily="34" charset="-122"/>
              </a:rPr>
              <a:t>28</a:t>
            </a:r>
            <a:r>
              <a:rPr lang="zh-CN" altLang="en-US" sz="2000" kern="0" dirty="0">
                <a:latin typeface="微软雅黑" pitchFamily="34" charset="-122"/>
                <a:ea typeface="微软雅黑" pitchFamily="34" charset="-122"/>
              </a:rPr>
              <a:t>人被营救出来；</a:t>
            </a:r>
            <a:r>
              <a:rPr lang="en-US" altLang="zh-CN" sz="2000" kern="0" dirty="0">
                <a:latin typeface="微软雅黑" pitchFamily="34" charset="-122"/>
                <a:ea typeface="微软雅黑" pitchFamily="34" charset="-122"/>
              </a:rPr>
              <a:t>20</a:t>
            </a:r>
            <a:r>
              <a:rPr lang="zh-CN" altLang="en-US" sz="2000" kern="0" dirty="0">
                <a:latin typeface="微软雅黑" pitchFamily="34" charset="-122"/>
                <a:ea typeface="微软雅黑" pitchFamily="34" charset="-122"/>
              </a:rPr>
              <a:t>日该路段形成风吹雪，部分路段能见度为零，据塔城公路管理局额敏分局玛依塔斯抢险基地抢救出</a:t>
            </a:r>
            <a:r>
              <a:rPr lang="en-US" altLang="zh-CN" sz="2000" kern="0" dirty="0">
                <a:latin typeface="微软雅黑" pitchFamily="34" charset="-122"/>
                <a:ea typeface="微软雅黑" pitchFamily="34" charset="-122"/>
              </a:rPr>
              <a:t>25</a:t>
            </a:r>
            <a:r>
              <a:rPr lang="zh-CN" altLang="en-US" sz="2000" kern="0" dirty="0">
                <a:latin typeface="微软雅黑" pitchFamily="34" charset="-122"/>
                <a:ea typeface="微软雅黑" pitchFamily="34" charset="-122"/>
              </a:rPr>
              <a:t>辆车</a:t>
            </a:r>
            <a:r>
              <a:rPr lang="en-US" altLang="zh-CN" sz="2000" kern="0" dirty="0">
                <a:latin typeface="微软雅黑" pitchFamily="34" charset="-122"/>
                <a:ea typeface="微软雅黑" pitchFamily="34" charset="-122"/>
              </a:rPr>
              <a:t>60</a:t>
            </a:r>
            <a:r>
              <a:rPr lang="zh-CN" altLang="en-US" sz="2000" kern="0" dirty="0">
                <a:latin typeface="微软雅黑" pitchFamily="34" charset="-122"/>
                <a:ea typeface="微软雅黑" pitchFamily="34" charset="-122"/>
              </a:rPr>
              <a:t>人。</a:t>
            </a:r>
            <a:endParaRPr lang="en-US" altLang="zh-CN" sz="2000" kern="0" dirty="0" smtClean="0">
              <a:latin typeface="微软雅黑" pitchFamily="34" charset="-122"/>
              <a:ea typeface="微软雅黑" pitchFamily="34" charset="-122"/>
            </a:endParaRPr>
          </a:p>
          <a:p>
            <a:pPr lvl="0">
              <a:defRPr/>
            </a:pPr>
            <a:endParaRPr lang="en-US" altLang="zh-CN" sz="2000" kern="0" dirty="0" smtClean="0">
              <a:latin typeface="微软雅黑" pitchFamily="34" charset="-122"/>
              <a:ea typeface="微软雅黑" pitchFamily="34" charset="-122"/>
            </a:endParaRPr>
          </a:p>
        </p:txBody>
      </p:sp>
      <p:sp>
        <p:nvSpPr>
          <p:cNvPr id="10" name="矩形 9"/>
          <p:cNvSpPr/>
          <p:nvPr/>
        </p:nvSpPr>
        <p:spPr>
          <a:xfrm>
            <a:off x="5436096" y="5643578"/>
            <a:ext cx="2664296" cy="369332"/>
          </a:xfrm>
          <a:prstGeom prst="rect">
            <a:avLst/>
          </a:prstGeom>
        </p:spPr>
        <p:txBody>
          <a:bodyPr wrap="square">
            <a:spAutoFit/>
          </a:bodyPr>
          <a:lstStyle/>
          <a:p>
            <a:pPr lvl="0">
              <a:defRPr/>
            </a:pPr>
            <a:r>
              <a:rPr lang="zh-CN" altLang="en-US" kern="0" dirty="0" smtClean="0">
                <a:solidFill>
                  <a:srgbClr val="0070C0"/>
                </a:solidFill>
                <a:latin typeface="微软雅黑" pitchFamily="34" charset="-122"/>
                <a:ea typeface="微软雅黑" pitchFamily="34" charset="-122"/>
              </a:rPr>
              <a:t>大风雪</a:t>
            </a:r>
            <a:r>
              <a:rPr lang="zh-CN" altLang="en-US" kern="0" dirty="0">
                <a:solidFill>
                  <a:srgbClr val="0070C0"/>
                </a:solidFill>
                <a:latin typeface="微软雅黑" pitchFamily="34" charset="-122"/>
                <a:ea typeface="微软雅黑" pitchFamily="34" charset="-122"/>
              </a:rPr>
              <a:t>中抢救被困车辆</a:t>
            </a:r>
            <a:endParaRPr kumimoji="0" lang="zh-CN" altLang="en-US"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pic>
        <p:nvPicPr>
          <p:cNvPr id="2" name="Picture 2" descr="图为新疆塔城公路管理局额敏分局玛依塔斯抢险基地的工作人员在大风雪中抢救被困车辆。李小华摄"/>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66" b="16456"/>
          <a:stretch/>
        </p:blipFill>
        <p:spPr bwMode="auto">
          <a:xfrm>
            <a:off x="4428405" y="2899194"/>
            <a:ext cx="4398664" cy="244169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82572" y="336528"/>
            <a:ext cx="4357718"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安全</a:t>
            </a:r>
            <a:r>
              <a:rPr lang="zh-CN" altLang="en-US" sz="4400" b="1" dirty="0">
                <a:effectLst>
                  <a:outerShdw blurRad="50800" dist="38100" algn="l" rotWithShape="0">
                    <a:prstClr val="black">
                      <a:alpha val="40000"/>
                    </a:prstClr>
                  </a:outerShdw>
                </a:effectLst>
                <a:latin typeface="微软雅黑" pitchFamily="34" charset="-122"/>
                <a:ea typeface="微软雅黑" pitchFamily="34" charset="-122"/>
              </a:rPr>
              <a:t>经验分享</a:t>
            </a:r>
            <a:endParaRPr lang="zh-CN" altLang="en-US" sz="4400" b="1" dirty="0" smtClean="0">
              <a:latin typeface="微软雅黑" pitchFamily="34" charset="-122"/>
              <a:ea typeface="微软雅黑" pitchFamily="34" charset="-122"/>
            </a:endParaRPr>
          </a:p>
        </p:txBody>
      </p:sp>
      <p:sp>
        <p:nvSpPr>
          <p:cNvPr id="4" name="任意多边形 3"/>
          <p:cNvSpPr/>
          <p:nvPr/>
        </p:nvSpPr>
        <p:spPr>
          <a:xfrm rot="2700000">
            <a:off x="293976" y="1666563"/>
            <a:ext cx="377190" cy="739140"/>
          </a:xfrm>
          <a:custGeom>
            <a:avLst/>
            <a:gdLst>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1780406 w 2804160"/>
              <a:gd name="connsiteY3" fmla="*/ 743250 h 746760"/>
              <a:gd name="connsiteX4" fmla="*/ 2434590 w 2804160"/>
              <a:gd name="connsiteY4" fmla="*/ 746760 h 746760"/>
              <a:gd name="connsiteX5" fmla="*/ 2804160 w 2804160"/>
              <a:gd name="connsiteY5" fmla="*/ 369570 h 746760"/>
              <a:gd name="connsiteX6" fmla="*/ 2434590 w 2804160"/>
              <a:gd name="connsiteY6" fmla="*/ 0 h 746760"/>
              <a:gd name="connsiteX7" fmla="*/ 373380 w 2804160"/>
              <a:gd name="connsiteY7"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2434590 w 2804160"/>
              <a:gd name="connsiteY0" fmla="*/ 746760 h 838200"/>
              <a:gd name="connsiteX1" fmla="*/ 2804160 w 2804160"/>
              <a:gd name="connsiteY1" fmla="*/ 369570 h 838200"/>
              <a:gd name="connsiteX2" fmla="*/ 2434590 w 2804160"/>
              <a:gd name="connsiteY2" fmla="*/ 0 h 838200"/>
              <a:gd name="connsiteX3" fmla="*/ 373380 w 2804160"/>
              <a:gd name="connsiteY3" fmla="*/ 7620 h 838200"/>
              <a:gd name="connsiteX4" fmla="*/ 0 w 2804160"/>
              <a:gd name="connsiteY4" fmla="*/ 373380 h 838200"/>
              <a:gd name="connsiteX5" fmla="*/ 377190 w 2804160"/>
              <a:gd name="connsiteY5" fmla="*/ 746760 h 838200"/>
              <a:gd name="connsiteX6" fmla="*/ 2526030 w 2804160"/>
              <a:gd name="connsiteY6" fmla="*/ 838200 h 838200"/>
              <a:gd name="connsiteX0" fmla="*/ 2434590 w 2804160"/>
              <a:gd name="connsiteY0" fmla="*/ 746760 h 746760"/>
              <a:gd name="connsiteX1" fmla="*/ 2804160 w 2804160"/>
              <a:gd name="connsiteY1" fmla="*/ 369570 h 746760"/>
              <a:gd name="connsiteX2" fmla="*/ 2434590 w 2804160"/>
              <a:gd name="connsiteY2" fmla="*/ 0 h 746760"/>
              <a:gd name="connsiteX3" fmla="*/ 373380 w 2804160"/>
              <a:gd name="connsiteY3" fmla="*/ 7620 h 746760"/>
              <a:gd name="connsiteX4" fmla="*/ 0 w 2804160"/>
              <a:gd name="connsiteY4" fmla="*/ 373380 h 746760"/>
              <a:gd name="connsiteX5" fmla="*/ 377190 w 2804160"/>
              <a:gd name="connsiteY5" fmla="*/ 746760 h 746760"/>
              <a:gd name="connsiteX0" fmla="*/ 2804160 w 2804160"/>
              <a:gd name="connsiteY0" fmla="*/ 369570 h 746760"/>
              <a:gd name="connsiteX1" fmla="*/ 2434590 w 2804160"/>
              <a:gd name="connsiteY1" fmla="*/ 0 h 746760"/>
              <a:gd name="connsiteX2" fmla="*/ 373380 w 2804160"/>
              <a:gd name="connsiteY2" fmla="*/ 7620 h 746760"/>
              <a:gd name="connsiteX3" fmla="*/ 0 w 2804160"/>
              <a:gd name="connsiteY3" fmla="*/ 373380 h 746760"/>
              <a:gd name="connsiteX4" fmla="*/ 377190 w 2804160"/>
              <a:gd name="connsiteY4" fmla="*/ 746760 h 746760"/>
              <a:gd name="connsiteX0" fmla="*/ 2434590 w 2434590"/>
              <a:gd name="connsiteY0" fmla="*/ 0 h 746760"/>
              <a:gd name="connsiteX1" fmla="*/ 373380 w 2434590"/>
              <a:gd name="connsiteY1" fmla="*/ 7620 h 746760"/>
              <a:gd name="connsiteX2" fmla="*/ 0 w 2434590"/>
              <a:gd name="connsiteY2" fmla="*/ 373380 h 746760"/>
              <a:gd name="connsiteX3" fmla="*/ 377190 w 2434590"/>
              <a:gd name="connsiteY3" fmla="*/ 746760 h 746760"/>
              <a:gd name="connsiteX0" fmla="*/ 373380 w 377190"/>
              <a:gd name="connsiteY0" fmla="*/ 0 h 739140"/>
              <a:gd name="connsiteX1" fmla="*/ 0 w 377190"/>
              <a:gd name="connsiteY1" fmla="*/ 365760 h 739140"/>
              <a:gd name="connsiteX2" fmla="*/ 377190 w 377190"/>
              <a:gd name="connsiteY2" fmla="*/ 739140 h 739140"/>
            </a:gdLst>
            <a:ahLst/>
            <a:cxnLst>
              <a:cxn ang="0">
                <a:pos x="connsiteX0" y="connsiteY0"/>
              </a:cxn>
              <a:cxn ang="0">
                <a:pos x="connsiteX1" y="connsiteY1"/>
              </a:cxn>
              <a:cxn ang="0">
                <a:pos x="connsiteX2" y="connsiteY2"/>
              </a:cxn>
            </a:cxnLst>
            <a:rect l="l" t="t" r="r" b="b"/>
            <a:pathLst>
              <a:path w="377190" h="739140">
                <a:moveTo>
                  <a:pt x="373380" y="0"/>
                </a:moveTo>
                <a:lnTo>
                  <a:pt x="0" y="365760"/>
                </a:lnTo>
                <a:lnTo>
                  <a:pt x="377190" y="739140"/>
                </a:lnTo>
              </a:path>
            </a:pathLst>
          </a:custGeom>
          <a:noFill/>
          <a:ln w="12700">
            <a:solidFill>
              <a:srgbClr val="008AF2"/>
            </a:solidFill>
          </a:ln>
          <a:effectLst>
            <a:glow rad="57150">
              <a:srgbClr val="008AF2">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prstClr val="white"/>
              </a:solidFill>
            </a:endParaRPr>
          </a:p>
        </p:txBody>
      </p:sp>
      <p:sp>
        <p:nvSpPr>
          <p:cNvPr id="5" name="任意多边形 4"/>
          <p:cNvSpPr/>
          <p:nvPr/>
        </p:nvSpPr>
        <p:spPr>
          <a:xfrm rot="13500000">
            <a:off x="4510276" y="4740917"/>
            <a:ext cx="377190" cy="739140"/>
          </a:xfrm>
          <a:custGeom>
            <a:avLst/>
            <a:gdLst>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1780406 w 2804160"/>
              <a:gd name="connsiteY3" fmla="*/ 743250 h 746760"/>
              <a:gd name="connsiteX4" fmla="*/ 2434590 w 2804160"/>
              <a:gd name="connsiteY4" fmla="*/ 746760 h 746760"/>
              <a:gd name="connsiteX5" fmla="*/ 2804160 w 2804160"/>
              <a:gd name="connsiteY5" fmla="*/ 369570 h 746760"/>
              <a:gd name="connsiteX6" fmla="*/ 2434590 w 2804160"/>
              <a:gd name="connsiteY6" fmla="*/ 0 h 746760"/>
              <a:gd name="connsiteX7" fmla="*/ 373380 w 2804160"/>
              <a:gd name="connsiteY7"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2434590 w 2804160"/>
              <a:gd name="connsiteY0" fmla="*/ 746760 h 838200"/>
              <a:gd name="connsiteX1" fmla="*/ 2804160 w 2804160"/>
              <a:gd name="connsiteY1" fmla="*/ 369570 h 838200"/>
              <a:gd name="connsiteX2" fmla="*/ 2434590 w 2804160"/>
              <a:gd name="connsiteY2" fmla="*/ 0 h 838200"/>
              <a:gd name="connsiteX3" fmla="*/ 373380 w 2804160"/>
              <a:gd name="connsiteY3" fmla="*/ 7620 h 838200"/>
              <a:gd name="connsiteX4" fmla="*/ 0 w 2804160"/>
              <a:gd name="connsiteY4" fmla="*/ 373380 h 838200"/>
              <a:gd name="connsiteX5" fmla="*/ 377190 w 2804160"/>
              <a:gd name="connsiteY5" fmla="*/ 746760 h 838200"/>
              <a:gd name="connsiteX6" fmla="*/ 2526030 w 2804160"/>
              <a:gd name="connsiteY6" fmla="*/ 838200 h 838200"/>
              <a:gd name="connsiteX0" fmla="*/ 2434590 w 2804160"/>
              <a:gd name="connsiteY0" fmla="*/ 746760 h 746760"/>
              <a:gd name="connsiteX1" fmla="*/ 2804160 w 2804160"/>
              <a:gd name="connsiteY1" fmla="*/ 369570 h 746760"/>
              <a:gd name="connsiteX2" fmla="*/ 2434590 w 2804160"/>
              <a:gd name="connsiteY2" fmla="*/ 0 h 746760"/>
              <a:gd name="connsiteX3" fmla="*/ 373380 w 2804160"/>
              <a:gd name="connsiteY3" fmla="*/ 7620 h 746760"/>
              <a:gd name="connsiteX4" fmla="*/ 0 w 2804160"/>
              <a:gd name="connsiteY4" fmla="*/ 373380 h 746760"/>
              <a:gd name="connsiteX5" fmla="*/ 377190 w 2804160"/>
              <a:gd name="connsiteY5" fmla="*/ 746760 h 746760"/>
              <a:gd name="connsiteX0" fmla="*/ 2804160 w 2804160"/>
              <a:gd name="connsiteY0" fmla="*/ 369570 h 746760"/>
              <a:gd name="connsiteX1" fmla="*/ 2434590 w 2804160"/>
              <a:gd name="connsiteY1" fmla="*/ 0 h 746760"/>
              <a:gd name="connsiteX2" fmla="*/ 373380 w 2804160"/>
              <a:gd name="connsiteY2" fmla="*/ 7620 h 746760"/>
              <a:gd name="connsiteX3" fmla="*/ 0 w 2804160"/>
              <a:gd name="connsiteY3" fmla="*/ 373380 h 746760"/>
              <a:gd name="connsiteX4" fmla="*/ 377190 w 2804160"/>
              <a:gd name="connsiteY4" fmla="*/ 746760 h 746760"/>
              <a:gd name="connsiteX0" fmla="*/ 2434590 w 2434590"/>
              <a:gd name="connsiteY0" fmla="*/ 0 h 746760"/>
              <a:gd name="connsiteX1" fmla="*/ 373380 w 2434590"/>
              <a:gd name="connsiteY1" fmla="*/ 7620 h 746760"/>
              <a:gd name="connsiteX2" fmla="*/ 0 w 2434590"/>
              <a:gd name="connsiteY2" fmla="*/ 373380 h 746760"/>
              <a:gd name="connsiteX3" fmla="*/ 377190 w 2434590"/>
              <a:gd name="connsiteY3" fmla="*/ 746760 h 746760"/>
              <a:gd name="connsiteX0" fmla="*/ 373380 w 377190"/>
              <a:gd name="connsiteY0" fmla="*/ 0 h 739140"/>
              <a:gd name="connsiteX1" fmla="*/ 0 w 377190"/>
              <a:gd name="connsiteY1" fmla="*/ 365760 h 739140"/>
              <a:gd name="connsiteX2" fmla="*/ 377190 w 377190"/>
              <a:gd name="connsiteY2" fmla="*/ 739140 h 739140"/>
            </a:gdLst>
            <a:ahLst/>
            <a:cxnLst>
              <a:cxn ang="0">
                <a:pos x="connsiteX0" y="connsiteY0"/>
              </a:cxn>
              <a:cxn ang="0">
                <a:pos x="connsiteX1" y="connsiteY1"/>
              </a:cxn>
              <a:cxn ang="0">
                <a:pos x="connsiteX2" y="connsiteY2"/>
              </a:cxn>
            </a:cxnLst>
            <a:rect l="l" t="t" r="r" b="b"/>
            <a:pathLst>
              <a:path w="377190" h="739140">
                <a:moveTo>
                  <a:pt x="373380" y="0"/>
                </a:moveTo>
                <a:lnTo>
                  <a:pt x="0" y="365760"/>
                </a:lnTo>
                <a:lnTo>
                  <a:pt x="377190" y="739140"/>
                </a:lnTo>
              </a:path>
            </a:pathLst>
          </a:custGeom>
          <a:noFill/>
          <a:ln w="12700">
            <a:solidFill>
              <a:srgbClr val="008AF2"/>
            </a:solidFill>
          </a:ln>
          <a:effectLst>
            <a:glow rad="57150">
              <a:srgbClr val="008AF2">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prstClr val="white"/>
              </a:solidFill>
            </a:endParaRPr>
          </a:p>
        </p:txBody>
      </p:sp>
      <p:sp>
        <p:nvSpPr>
          <p:cNvPr id="9" name="矩形 8"/>
          <p:cNvSpPr/>
          <p:nvPr/>
        </p:nvSpPr>
        <p:spPr>
          <a:xfrm>
            <a:off x="5165562" y="1857364"/>
            <a:ext cx="3510894" cy="3908762"/>
          </a:xfrm>
          <a:prstGeom prst="rect">
            <a:avLst/>
          </a:prstGeom>
          <a:ln>
            <a:noFill/>
          </a:ln>
        </p:spPr>
        <p:txBody>
          <a:bodyPr wrap="square">
            <a:spAutoFit/>
          </a:bodyPr>
          <a:lstStyle/>
          <a:p>
            <a:pPr lvl="0">
              <a:defRPr/>
            </a:pPr>
            <a:r>
              <a:rPr lang="zh-CN" altLang="en-US" sz="2800" kern="0" dirty="0" smtClean="0">
                <a:latin typeface="微软雅黑" pitchFamily="34" charset="-122"/>
                <a:ea typeface="微软雅黑" pitchFamily="34" charset="-122"/>
              </a:rPr>
              <a:t>强</a:t>
            </a:r>
            <a:r>
              <a:rPr lang="zh-CN" altLang="en-US" sz="2800" kern="0" dirty="0">
                <a:latin typeface="微软雅黑" pitchFamily="34" charset="-122"/>
                <a:ea typeface="微软雅黑" pitchFamily="34" charset="-122"/>
              </a:rPr>
              <a:t>降雪</a:t>
            </a:r>
            <a:r>
              <a:rPr lang="zh-CN" altLang="en-US" sz="2000" kern="0" dirty="0">
                <a:latin typeface="微软雅黑" pitchFamily="34" charset="-122"/>
                <a:ea typeface="微软雅黑" pitchFamily="34" charset="-122"/>
              </a:rPr>
              <a:t>造成道路湿滑，</a:t>
            </a:r>
            <a:r>
              <a:rPr lang="zh-CN" altLang="en-US" sz="2000" b="1" kern="0" dirty="0">
                <a:solidFill>
                  <a:srgbClr val="C00000"/>
                </a:solidFill>
                <a:latin typeface="微软雅黑" pitchFamily="34" charset="-122"/>
                <a:ea typeface="微软雅黑" pitchFamily="34" charset="-122"/>
              </a:rPr>
              <a:t>交通事故也比平常增多</a:t>
            </a:r>
            <a:r>
              <a:rPr lang="zh-CN" altLang="en-US" sz="2000" kern="0" dirty="0" smtClean="0">
                <a:latin typeface="微软雅黑" pitchFamily="34" charset="-122"/>
                <a:ea typeface="微软雅黑" pitchFamily="34" charset="-122"/>
              </a:rPr>
              <a:t>。</a:t>
            </a:r>
            <a:endParaRPr lang="en-US" altLang="zh-CN" sz="2000" kern="0" dirty="0" smtClean="0">
              <a:latin typeface="微软雅黑" pitchFamily="34" charset="-122"/>
              <a:ea typeface="微软雅黑" pitchFamily="34" charset="-122"/>
            </a:endParaRPr>
          </a:p>
          <a:p>
            <a:pPr lvl="0">
              <a:defRPr/>
            </a:pPr>
            <a:r>
              <a:rPr lang="zh-CN" altLang="en-US" sz="2000" kern="0" dirty="0" smtClean="0">
                <a:latin typeface="微软雅黑" pitchFamily="34" charset="-122"/>
                <a:ea typeface="微软雅黑" pitchFamily="34" charset="-122"/>
              </a:rPr>
              <a:t>呼</a:t>
            </a:r>
            <a:r>
              <a:rPr lang="zh-CN" altLang="en-US" sz="2000" kern="0" dirty="0">
                <a:latin typeface="微软雅黑" pitchFamily="34" charset="-122"/>
                <a:ea typeface="微软雅黑" pitchFamily="34" charset="-122"/>
              </a:rPr>
              <a:t>图壁县五工台</a:t>
            </a:r>
            <a:r>
              <a:rPr lang="en-US" altLang="zh-CN" sz="2000" kern="0" dirty="0">
                <a:latin typeface="微软雅黑" pitchFamily="34" charset="-122"/>
                <a:ea typeface="微软雅黑" pitchFamily="34" charset="-122"/>
              </a:rPr>
              <a:t>S201</a:t>
            </a:r>
            <a:r>
              <a:rPr lang="zh-CN" altLang="en-US" sz="2000" kern="0" dirty="0">
                <a:latin typeface="微软雅黑" pitchFamily="34" charset="-122"/>
                <a:ea typeface="微软雅黑" pitchFamily="34" charset="-122"/>
              </a:rPr>
              <a:t>省道位置</a:t>
            </a:r>
            <a:r>
              <a:rPr lang="en-US" altLang="zh-CN" sz="2000" kern="0" dirty="0">
                <a:latin typeface="微软雅黑" pitchFamily="34" charset="-122"/>
                <a:ea typeface="微软雅黑" pitchFamily="34" charset="-122"/>
              </a:rPr>
              <a:t>20</a:t>
            </a:r>
            <a:r>
              <a:rPr lang="zh-CN" altLang="en-US" sz="2000" kern="0" dirty="0">
                <a:latin typeface="微软雅黑" pitchFamily="34" charset="-122"/>
                <a:ea typeface="微软雅黑" pitchFamily="34" charset="-122"/>
              </a:rPr>
              <a:t>日晚间两车相撞一车起火，当地消防人员迅速赶赴现场灭火</a:t>
            </a:r>
            <a:r>
              <a:rPr lang="zh-CN" altLang="en-US" sz="2000" kern="0" dirty="0" smtClean="0">
                <a:latin typeface="微软雅黑" pitchFamily="34" charset="-122"/>
                <a:ea typeface="微软雅黑" pitchFamily="34" charset="-122"/>
              </a:rPr>
              <a:t>。</a:t>
            </a:r>
            <a:endParaRPr lang="en-US" altLang="zh-CN" sz="2000" kern="0" dirty="0" smtClean="0">
              <a:latin typeface="微软雅黑" pitchFamily="34" charset="-122"/>
              <a:ea typeface="微软雅黑" pitchFamily="34" charset="-122"/>
            </a:endParaRPr>
          </a:p>
          <a:p>
            <a:pPr lvl="0">
              <a:defRPr/>
            </a:pPr>
            <a:r>
              <a:rPr lang="zh-CN" altLang="en-US" sz="2000" kern="0" dirty="0" smtClean="0">
                <a:latin typeface="微软雅黑" pitchFamily="34" charset="-122"/>
                <a:ea typeface="微软雅黑" pitchFamily="34" charset="-122"/>
              </a:rPr>
              <a:t>事后</a:t>
            </a:r>
            <a:r>
              <a:rPr lang="zh-CN" altLang="en-US" sz="2000" kern="0" dirty="0">
                <a:latin typeface="微软雅黑" pitchFamily="34" charset="-122"/>
                <a:ea typeface="微软雅黑" pitchFamily="34" charset="-122"/>
              </a:rPr>
              <a:t>得知，由于当天大雪，造成乌奎高速封闭，致使</a:t>
            </a:r>
            <a:r>
              <a:rPr lang="en-US" altLang="zh-CN" sz="2000" kern="0" dirty="0">
                <a:latin typeface="微软雅黑" pitchFamily="34" charset="-122"/>
                <a:ea typeface="微软雅黑" pitchFamily="34" charset="-122"/>
              </a:rPr>
              <a:t>S201</a:t>
            </a:r>
            <a:r>
              <a:rPr lang="zh-CN" altLang="en-US" sz="2000" kern="0" dirty="0">
                <a:latin typeface="微软雅黑" pitchFamily="34" charset="-122"/>
                <a:ea typeface="微软雅黑" pitchFamily="34" charset="-122"/>
              </a:rPr>
              <a:t>线和乌伊路车流量增加，由于事故车辆速度都很快，道路比较滑，驾驶员发现情况后已无法采取措施避免两车相撞</a:t>
            </a:r>
            <a:r>
              <a:rPr lang="zh-CN" altLang="en-US" sz="2000" kern="0" dirty="0" smtClean="0">
                <a:latin typeface="微软雅黑" pitchFamily="34" charset="-122"/>
                <a:ea typeface="微软雅黑" pitchFamily="34" charset="-122"/>
              </a:rPr>
              <a:t>。</a:t>
            </a:r>
            <a:endParaRPr lang="en-US" altLang="zh-CN" sz="2000" kern="0" dirty="0">
              <a:latin typeface="微软雅黑" pitchFamily="34" charset="-122"/>
              <a:ea typeface="微软雅黑" pitchFamily="34" charset="-122"/>
            </a:endParaRPr>
          </a:p>
        </p:txBody>
      </p:sp>
      <p:sp>
        <p:nvSpPr>
          <p:cNvPr id="10" name="矩形 9"/>
          <p:cNvSpPr/>
          <p:nvPr/>
        </p:nvSpPr>
        <p:spPr>
          <a:xfrm>
            <a:off x="1293279" y="5291916"/>
            <a:ext cx="2736304" cy="369332"/>
          </a:xfrm>
          <a:prstGeom prst="rect">
            <a:avLst/>
          </a:prstGeom>
        </p:spPr>
        <p:txBody>
          <a:bodyPr wrap="square">
            <a:spAutoFit/>
          </a:bodyPr>
          <a:lstStyle/>
          <a:p>
            <a:pPr lvl="0">
              <a:defRPr/>
            </a:pPr>
            <a:r>
              <a:rPr lang="zh-CN" altLang="en-US" kern="0" dirty="0" smtClean="0">
                <a:solidFill>
                  <a:srgbClr val="0070C0"/>
                </a:solidFill>
                <a:latin typeface="微软雅黑" pitchFamily="34" charset="-122"/>
                <a:ea typeface="微软雅黑" pitchFamily="34" charset="-122"/>
              </a:rPr>
              <a:t>因</a:t>
            </a:r>
            <a:r>
              <a:rPr lang="zh-CN" altLang="en-US" kern="0" dirty="0">
                <a:solidFill>
                  <a:srgbClr val="0070C0"/>
                </a:solidFill>
                <a:latin typeface="微软雅黑" pitchFamily="34" charset="-122"/>
                <a:ea typeface="微软雅黑" pitchFamily="34" charset="-122"/>
              </a:rPr>
              <a:t>雪天路滑引发车祸现场</a:t>
            </a:r>
            <a:endParaRPr kumimoji="0" lang="zh-CN" altLang="en-US"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pic>
        <p:nvPicPr>
          <p:cNvPr id="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6990" r="4340" b="13567"/>
          <a:stretch/>
        </p:blipFill>
        <p:spPr bwMode="auto">
          <a:xfrm>
            <a:off x="467544" y="2023185"/>
            <a:ext cx="4231327" cy="308730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21" name="矩形 20"/>
          <p:cNvSpPr/>
          <p:nvPr/>
        </p:nvSpPr>
        <p:spPr>
          <a:xfrm>
            <a:off x="665401" y="2301840"/>
            <a:ext cx="8032777" cy="1200329"/>
          </a:xfrm>
          <a:prstGeom prst="rect">
            <a:avLst/>
          </a:prstGeom>
          <a:ln>
            <a:noFill/>
          </a:ln>
        </p:spPr>
        <p:txBody>
          <a:bodyPr wrap="square">
            <a:spAutoFit/>
          </a:bodyPr>
          <a:lstStyle/>
          <a:p>
            <a:pPr lvl="0">
              <a:defRPr/>
            </a:pPr>
            <a:r>
              <a:rPr lang="zh-CN" altLang="en-US" kern="0" dirty="0" smtClean="0">
                <a:latin typeface="微软雅黑" pitchFamily="34" charset="-122"/>
                <a:ea typeface="微软雅黑" pitchFamily="34" charset="-122"/>
              </a:rPr>
              <a:t>盘</a:t>
            </a:r>
            <a:r>
              <a:rPr lang="zh-CN" altLang="en-US" kern="0" dirty="0">
                <a:latin typeface="微软雅黑" pitchFamily="34" charset="-122"/>
                <a:ea typeface="微软雅黑" pitchFamily="34" charset="-122"/>
              </a:rPr>
              <a:t>锦地处辽宁西部、属温带大陆性半湿润季风气候</a:t>
            </a:r>
            <a:r>
              <a:rPr lang="zh-CN" altLang="en-US" kern="0" dirty="0" smtClean="0">
                <a:latin typeface="微软雅黑" pitchFamily="34" charset="-122"/>
                <a:ea typeface="微软雅黑" pitchFamily="34" charset="-122"/>
              </a:rPr>
              <a:t>，从</a:t>
            </a:r>
            <a:r>
              <a:rPr lang="zh-CN" altLang="en-US" kern="0" dirty="0">
                <a:latin typeface="微软雅黑" pitchFamily="34" charset="-122"/>
                <a:ea typeface="微软雅黑" pitchFamily="34" charset="-122"/>
              </a:rPr>
              <a:t>头年</a:t>
            </a:r>
            <a:r>
              <a:rPr lang="en-US" altLang="zh-CN" kern="0" dirty="0">
                <a:latin typeface="微软雅黑" pitchFamily="34" charset="-122"/>
                <a:ea typeface="微软雅黑" pitchFamily="34" charset="-122"/>
              </a:rPr>
              <a:t>12</a:t>
            </a:r>
            <a:r>
              <a:rPr lang="zh-CN" altLang="en-US" kern="0" dirty="0">
                <a:latin typeface="微软雅黑" pitchFamily="34" charset="-122"/>
                <a:ea typeface="微软雅黑" pitchFamily="34" charset="-122"/>
              </a:rPr>
              <a:t>月至次年</a:t>
            </a:r>
            <a:r>
              <a:rPr lang="en-US" altLang="zh-CN" kern="0" dirty="0">
                <a:latin typeface="微软雅黑" pitchFamily="34" charset="-122"/>
                <a:ea typeface="微软雅黑" pitchFamily="34" charset="-122"/>
              </a:rPr>
              <a:t>3</a:t>
            </a:r>
            <a:r>
              <a:rPr lang="zh-CN" altLang="en-US" kern="0" dirty="0">
                <a:latin typeface="微软雅黑" pitchFamily="34" charset="-122"/>
                <a:ea typeface="微软雅黑" pitchFamily="34" charset="-122"/>
              </a:rPr>
              <a:t>月，基本上是</a:t>
            </a:r>
            <a:r>
              <a:rPr lang="zh-CN" altLang="en-US" b="1" kern="0" dirty="0">
                <a:solidFill>
                  <a:srgbClr val="0070C0"/>
                </a:solidFill>
                <a:latin typeface="微软雅黑" pitchFamily="34" charset="-122"/>
                <a:ea typeface="微软雅黑" pitchFamily="34" charset="-122"/>
              </a:rPr>
              <a:t>冰天雪地、天寒地冻</a:t>
            </a:r>
            <a:r>
              <a:rPr lang="zh-CN" altLang="en-US" kern="0" dirty="0">
                <a:latin typeface="微软雅黑" pitchFamily="34" charset="-122"/>
                <a:ea typeface="微软雅黑" pitchFamily="34" charset="-122"/>
              </a:rPr>
              <a:t>，特别是我们地处双台河口，秋冬交替，很长一段时间，湿度较大，出现</a:t>
            </a:r>
            <a:r>
              <a:rPr lang="zh-CN" altLang="en-US" b="1" kern="0" dirty="0">
                <a:solidFill>
                  <a:srgbClr val="0070C0"/>
                </a:solidFill>
                <a:latin typeface="微软雅黑" pitchFamily="34" charset="-122"/>
                <a:ea typeface="微软雅黑" pitchFamily="34" charset="-122"/>
              </a:rPr>
              <a:t>雾天</a:t>
            </a:r>
            <a:r>
              <a:rPr lang="zh-CN" altLang="en-US" kern="0" dirty="0">
                <a:latin typeface="微软雅黑" pitchFamily="34" charset="-122"/>
                <a:ea typeface="微软雅黑" pitchFamily="34" charset="-122"/>
              </a:rPr>
              <a:t>较多</a:t>
            </a:r>
            <a:r>
              <a:rPr lang="zh-CN" altLang="en-US" kern="0" dirty="0" smtClean="0">
                <a:latin typeface="微软雅黑" pitchFamily="34" charset="-122"/>
                <a:ea typeface="微软雅黑" pitchFamily="34" charset="-122"/>
              </a:rPr>
              <a:t>，晚秋</a:t>
            </a:r>
            <a:r>
              <a:rPr lang="zh-CN" altLang="en-US" kern="0" dirty="0">
                <a:latin typeface="微软雅黑" pitchFamily="34" charset="-122"/>
                <a:ea typeface="微软雅黑" pitchFamily="34" charset="-122"/>
              </a:rPr>
              <a:t>易出现</a:t>
            </a:r>
            <a:r>
              <a:rPr lang="zh-CN" altLang="en-US" b="1" kern="0" dirty="0">
                <a:solidFill>
                  <a:srgbClr val="0070C0"/>
                </a:solidFill>
                <a:latin typeface="微软雅黑" pitchFamily="34" charset="-122"/>
                <a:ea typeface="微软雅黑" pitchFamily="34" charset="-122"/>
              </a:rPr>
              <a:t>大雾</a:t>
            </a:r>
            <a:r>
              <a:rPr lang="zh-CN" altLang="en-US" kern="0" dirty="0">
                <a:latin typeface="微软雅黑" pitchFamily="34" charset="-122"/>
                <a:ea typeface="微软雅黑" pitchFamily="34" charset="-122"/>
              </a:rPr>
              <a:t>，初冬公路上极易出现</a:t>
            </a:r>
            <a:r>
              <a:rPr lang="zh-CN" altLang="en-US" b="1" kern="0" dirty="0">
                <a:solidFill>
                  <a:srgbClr val="0070C0"/>
                </a:solidFill>
                <a:latin typeface="微软雅黑" pitchFamily="34" charset="-122"/>
                <a:ea typeface="微软雅黑" pitchFamily="34" charset="-122"/>
              </a:rPr>
              <a:t>霜冻、薄冰</a:t>
            </a:r>
            <a:r>
              <a:rPr lang="zh-CN" altLang="en-US" kern="0" dirty="0">
                <a:latin typeface="微软雅黑" pitchFamily="34" charset="-122"/>
                <a:ea typeface="微软雅黑" pitchFamily="34" charset="-122"/>
              </a:rPr>
              <a:t>，还有雨加雪等天气，</a:t>
            </a:r>
            <a:r>
              <a:rPr lang="zh-CN" altLang="en-US" b="1" kern="0" dirty="0">
                <a:solidFill>
                  <a:schemeClr val="accent6">
                    <a:lumMod val="75000"/>
                  </a:schemeClr>
                </a:solidFill>
                <a:latin typeface="微软雅黑" pitchFamily="34" charset="-122"/>
                <a:ea typeface="微软雅黑" pitchFamily="34" charset="-122"/>
              </a:rPr>
              <a:t>极易引发交通事故</a:t>
            </a:r>
            <a:r>
              <a:rPr lang="zh-CN" altLang="en-US" kern="0" dirty="0">
                <a:latin typeface="微软雅黑" pitchFamily="34" charset="-122"/>
                <a:ea typeface="微软雅黑" pitchFamily="34" charset="-122"/>
              </a:rPr>
              <a:t>。</a:t>
            </a:r>
            <a:endParaRPr lang="en-US" altLang="zh-CN" kern="0" dirty="0" smtClean="0">
              <a:latin typeface="微软雅黑" pitchFamily="34" charset="-122"/>
              <a:ea typeface="微软雅黑" pitchFamily="34" charset="-122"/>
            </a:endParaRPr>
          </a:p>
        </p:txBody>
      </p:sp>
      <p:sp>
        <p:nvSpPr>
          <p:cNvPr id="16" name="직사각형 25"/>
          <p:cNvSpPr/>
          <p:nvPr/>
        </p:nvSpPr>
        <p:spPr>
          <a:xfrm>
            <a:off x="-32" y="1718361"/>
            <a:ext cx="2627816"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气候</a:t>
            </a: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特点</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19" name="직사각형 25"/>
          <p:cNvSpPr/>
          <p:nvPr/>
        </p:nvSpPr>
        <p:spPr>
          <a:xfrm>
            <a:off x="-32" y="3556361"/>
            <a:ext cx="2627816"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道路</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环境特点</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직사각형 38"/>
          <p:cNvSpPr/>
          <p:nvPr/>
        </p:nvSpPr>
        <p:spPr>
          <a:xfrm flipV="1">
            <a:off x="-36512" y="4045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grpSp>
        <p:nvGrpSpPr>
          <p:cNvPr id="34" name="组合 21"/>
          <p:cNvGrpSpPr/>
          <p:nvPr/>
        </p:nvGrpSpPr>
        <p:grpSpPr>
          <a:xfrm>
            <a:off x="745128" y="4238188"/>
            <a:ext cx="7715304" cy="584775"/>
            <a:chOff x="5114716" y="2084851"/>
            <a:chExt cx="7715304" cy="584775"/>
          </a:xfrm>
        </p:grpSpPr>
        <p:sp>
          <p:nvSpPr>
            <p:cNvPr id="35" name="泪滴形 34"/>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1</a:t>
              </a:r>
              <a:endParaRPr lang="zh-CN" altLang="en-US" sz="1400" dirty="0">
                <a:latin typeface="微软雅黑" pitchFamily="34" charset="-122"/>
                <a:ea typeface="微软雅黑" pitchFamily="34" charset="-122"/>
              </a:endParaRPr>
            </a:p>
          </p:txBody>
        </p:sp>
        <p:sp>
          <p:nvSpPr>
            <p:cNvPr id="36" name="矩形 35"/>
            <p:cNvSpPr/>
            <p:nvPr/>
          </p:nvSpPr>
          <p:spPr>
            <a:xfrm>
              <a:off x="5477172" y="2084851"/>
              <a:ext cx="7352848" cy="584775"/>
            </a:xfrm>
            <a:prstGeom prst="rect">
              <a:avLst/>
            </a:prstGeom>
          </p:spPr>
          <p:txBody>
            <a:bodyPr wrap="square">
              <a:spAutoFit/>
            </a:bodyPr>
            <a:lstStyle/>
            <a:p>
              <a:pPr lvl="0">
                <a:defRPr/>
              </a:pPr>
              <a:r>
                <a:rPr lang="zh-CN" altLang="en-US" sz="1600" kern="0" dirty="0">
                  <a:latin typeface="微软雅黑" pitchFamily="34" charset="-122"/>
                  <a:ea typeface="微软雅黑" pitchFamily="34" charset="-122"/>
                </a:rPr>
                <a:t>农忙秋收季节</a:t>
              </a:r>
              <a:r>
                <a:rPr lang="zh-CN" altLang="en-US" sz="1600" kern="0" dirty="0" smtClean="0">
                  <a:latin typeface="微软雅黑" pitchFamily="34" charset="-122"/>
                  <a:ea typeface="微软雅黑" pitchFamily="34" charset="-122"/>
                </a:rPr>
                <a:t>路</a:t>
              </a:r>
              <a:r>
                <a:rPr lang="zh-CN" altLang="en-US" sz="1600" kern="0" dirty="0">
                  <a:latin typeface="微软雅黑" pitchFamily="34" charset="-122"/>
                  <a:ea typeface="微软雅黑" pitchFamily="34" charset="-122"/>
                </a:rPr>
                <a:t>上车流量处于</a:t>
              </a:r>
              <a:r>
                <a:rPr lang="zh-CN" altLang="en-US" sz="1600" kern="0" dirty="0" smtClean="0">
                  <a:latin typeface="微软雅黑" pitchFamily="34" charset="-122"/>
                  <a:ea typeface="微软雅黑" pitchFamily="34" charset="-122"/>
                </a:rPr>
                <a:t>高峰期，</a:t>
              </a:r>
              <a:r>
                <a:rPr lang="zh-CN" altLang="en-US" sz="1600" kern="0" dirty="0">
                  <a:latin typeface="微软雅黑" pitchFamily="34" charset="-122"/>
                  <a:ea typeface="微软雅黑" pitchFamily="34" charset="-122"/>
                </a:rPr>
                <a:t>且由气候因素，人们为御寒</a:t>
              </a:r>
              <a:r>
                <a:rPr lang="zh-CN" altLang="en-US" sz="1600" kern="0" dirty="0" smtClean="0">
                  <a:latin typeface="微软雅黑" pitchFamily="34" charset="-122"/>
                  <a:ea typeface="微软雅黑" pitchFamily="34" charset="-122"/>
                </a:rPr>
                <a:t>而行动</a:t>
              </a:r>
              <a:r>
                <a:rPr lang="zh-CN" altLang="en-US" sz="1600" kern="0" dirty="0">
                  <a:latin typeface="微软雅黑" pitchFamily="34" charset="-122"/>
                  <a:ea typeface="微软雅黑" pitchFamily="34" charset="-122"/>
                </a:rPr>
                <a:t>迟缓，对警示的鸣号反应迟钝，无论是骑自行车还是摩托车都将难以正常</a:t>
              </a:r>
              <a:r>
                <a:rPr lang="zh-CN" altLang="en-US" sz="1600" kern="0" dirty="0" smtClean="0">
                  <a:latin typeface="微软雅黑" pitchFamily="34" charset="-122"/>
                  <a:ea typeface="微软雅黑" pitchFamily="34" charset="-122"/>
                </a:rPr>
                <a:t>躲让。</a:t>
              </a:r>
              <a:endParaRPr lang="en-US" altLang="zh-CN" sz="1600" kern="0" dirty="0" smtClean="0">
                <a:latin typeface="微软雅黑" pitchFamily="34" charset="-122"/>
                <a:ea typeface="微软雅黑" pitchFamily="34" charset="-122"/>
              </a:endParaRPr>
            </a:p>
          </p:txBody>
        </p:sp>
      </p:grpSp>
      <p:grpSp>
        <p:nvGrpSpPr>
          <p:cNvPr id="37" name="组合 24"/>
          <p:cNvGrpSpPr/>
          <p:nvPr/>
        </p:nvGrpSpPr>
        <p:grpSpPr>
          <a:xfrm>
            <a:off x="745128" y="4869160"/>
            <a:ext cx="7500990" cy="612278"/>
            <a:chOff x="5114716" y="2849138"/>
            <a:chExt cx="7500990" cy="612278"/>
          </a:xfrm>
        </p:grpSpPr>
        <p:sp>
          <p:nvSpPr>
            <p:cNvPr id="38" name="泪滴形 37"/>
            <p:cNvSpPr/>
            <p:nvPr/>
          </p:nvSpPr>
          <p:spPr>
            <a:xfrm>
              <a:off x="5114716" y="2849138"/>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2</a:t>
              </a:r>
              <a:endParaRPr lang="zh-CN" altLang="en-US" sz="1400" dirty="0">
                <a:latin typeface="微软雅黑" pitchFamily="34" charset="-122"/>
                <a:ea typeface="微软雅黑" pitchFamily="34" charset="-122"/>
              </a:endParaRPr>
            </a:p>
          </p:txBody>
        </p:sp>
        <p:sp>
          <p:nvSpPr>
            <p:cNvPr id="39" name="矩形 38"/>
            <p:cNvSpPr/>
            <p:nvPr/>
          </p:nvSpPr>
          <p:spPr>
            <a:xfrm>
              <a:off x="5477172" y="2876641"/>
              <a:ext cx="7138534" cy="584775"/>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在</a:t>
              </a:r>
              <a:r>
                <a:rPr lang="zh-CN" altLang="en-US" sz="1600" kern="0" dirty="0">
                  <a:latin typeface="微软雅黑" pitchFamily="34" charset="-122"/>
                  <a:ea typeface="微软雅黑" pitchFamily="34" charset="-122"/>
                </a:rPr>
                <a:t>霜冻路面上车辆的自我控制受限</a:t>
              </a:r>
              <a:r>
                <a:rPr lang="zh-CN" altLang="en-US" sz="1600" kern="0" dirty="0" smtClean="0">
                  <a:latin typeface="微软雅黑" pitchFamily="34" charset="-122"/>
                  <a:ea typeface="微软雅黑" pitchFamily="34" charset="-122"/>
                </a:rPr>
                <a:t>，与</a:t>
              </a:r>
              <a:r>
                <a:rPr lang="zh-CN" altLang="en-US" sz="1600" kern="0" dirty="0">
                  <a:latin typeface="微软雅黑" pitchFamily="34" charset="-122"/>
                  <a:ea typeface="微软雅黑" pitchFamily="34" charset="-122"/>
                </a:rPr>
                <a:t>对方车辆不管是相会还是超越，都</a:t>
              </a:r>
              <a:r>
                <a:rPr lang="zh-CN" altLang="en-US" sz="1600" kern="0" dirty="0" smtClean="0">
                  <a:latin typeface="微软雅黑" pitchFamily="34" charset="-122"/>
                  <a:ea typeface="微软雅黑" pitchFamily="34" charset="-122"/>
                </a:rPr>
                <a:t>将给</a:t>
              </a:r>
              <a:r>
                <a:rPr lang="zh-CN" altLang="en-US" sz="1600" kern="0" dirty="0">
                  <a:latin typeface="微软雅黑" pitchFamily="34" charset="-122"/>
                  <a:ea typeface="微软雅黑" pitchFamily="34" charset="-122"/>
                </a:rPr>
                <a:t>安全行车带来很大难度。</a:t>
              </a:r>
              <a:endParaRPr lang="zh-CN" altLang="en-US" kern="0" dirty="0">
                <a:latin typeface="微软雅黑" pitchFamily="34" charset="-122"/>
                <a:ea typeface="微软雅黑" pitchFamily="34" charset="-122"/>
              </a:endParaRPr>
            </a:p>
          </p:txBody>
        </p:sp>
      </p:grpSp>
      <p:grpSp>
        <p:nvGrpSpPr>
          <p:cNvPr id="40" name="组合 27"/>
          <p:cNvGrpSpPr/>
          <p:nvPr/>
        </p:nvGrpSpPr>
        <p:grpSpPr>
          <a:xfrm>
            <a:off x="745128" y="5517232"/>
            <a:ext cx="7643866" cy="396835"/>
            <a:chOff x="5114716" y="2084851"/>
            <a:chExt cx="7643866" cy="396835"/>
          </a:xfrm>
        </p:grpSpPr>
        <p:sp>
          <p:nvSpPr>
            <p:cNvPr id="41" name="泪滴形 40"/>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3</a:t>
              </a:r>
              <a:endParaRPr lang="zh-CN" altLang="en-US" sz="2000" dirty="0">
                <a:latin typeface="微软雅黑" pitchFamily="34" charset="-122"/>
                <a:ea typeface="微软雅黑" pitchFamily="34" charset="-122"/>
              </a:endParaRPr>
            </a:p>
          </p:txBody>
        </p:sp>
        <p:sp>
          <p:nvSpPr>
            <p:cNvPr id="42" name="矩形 41"/>
            <p:cNvSpPr/>
            <p:nvPr/>
          </p:nvSpPr>
          <p:spPr>
            <a:xfrm>
              <a:off x="5477172" y="2084851"/>
              <a:ext cx="7281410" cy="338554"/>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芦苇</a:t>
              </a:r>
              <a:r>
                <a:rPr lang="zh-CN" altLang="en-US" sz="1600" kern="0" dirty="0">
                  <a:latin typeface="微软雅黑" pitchFamily="34" charset="-122"/>
                  <a:ea typeface="微软雅黑" pitchFamily="34" charset="-122"/>
                </a:rPr>
                <a:t>收割开始，运输芦苇的车辆超长超宽比较普遍，也给安全行车带来了</a:t>
              </a:r>
              <a:r>
                <a:rPr lang="zh-CN" altLang="en-US" sz="1600" kern="0" dirty="0" smtClean="0">
                  <a:latin typeface="微软雅黑" pitchFamily="34" charset="-122"/>
                  <a:ea typeface="微软雅黑" pitchFamily="34" charset="-122"/>
                </a:rPr>
                <a:t>隐患。</a:t>
              </a:r>
              <a:endParaRPr lang="zh-CN" altLang="en-US" kern="0" dirty="0">
                <a:latin typeface="微软雅黑" pitchFamily="34" charset="-122"/>
                <a:ea typeface="微软雅黑" pitchFamily="34" charset="-122"/>
              </a:endParaRPr>
            </a:p>
          </p:txBody>
        </p:sp>
      </p:grpSp>
      <p:grpSp>
        <p:nvGrpSpPr>
          <p:cNvPr id="43" name="组合 27"/>
          <p:cNvGrpSpPr/>
          <p:nvPr/>
        </p:nvGrpSpPr>
        <p:grpSpPr>
          <a:xfrm>
            <a:off x="745128" y="6093296"/>
            <a:ext cx="7643866" cy="396835"/>
            <a:chOff x="5114716" y="2084851"/>
            <a:chExt cx="7643866" cy="396835"/>
          </a:xfrm>
        </p:grpSpPr>
        <p:sp>
          <p:nvSpPr>
            <p:cNvPr id="44" name="泪滴形 43"/>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4</a:t>
              </a:r>
              <a:endParaRPr lang="zh-CN" altLang="en-US" sz="2000" dirty="0">
                <a:latin typeface="微软雅黑" pitchFamily="34" charset="-122"/>
                <a:ea typeface="微软雅黑" pitchFamily="34" charset="-122"/>
              </a:endParaRPr>
            </a:p>
          </p:txBody>
        </p:sp>
        <p:sp>
          <p:nvSpPr>
            <p:cNvPr id="45" name="矩形 44"/>
            <p:cNvSpPr/>
            <p:nvPr/>
          </p:nvSpPr>
          <p:spPr>
            <a:xfrm>
              <a:off x="5477172" y="2084851"/>
              <a:ext cx="7281410" cy="338554"/>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天黑</a:t>
              </a:r>
              <a:r>
                <a:rPr lang="zh-CN" altLang="en-US" sz="1600" kern="0" dirty="0">
                  <a:latin typeface="微软雅黑" pitchFamily="34" charset="-122"/>
                  <a:ea typeface="微软雅黑" pitchFamily="34" charset="-122"/>
                </a:rPr>
                <a:t>较早，特别是雨雪雾天视线差，天空低沉昏暗，人的情绪将会受到</a:t>
              </a:r>
              <a:r>
                <a:rPr lang="zh-CN" altLang="en-US" sz="1600" kern="0" dirty="0" smtClean="0">
                  <a:latin typeface="微软雅黑" pitchFamily="34" charset="-122"/>
                  <a:ea typeface="微软雅黑" pitchFamily="34" charset="-122"/>
                </a:rPr>
                <a:t>影响</a:t>
              </a:r>
              <a:r>
                <a:rPr lang="zh-CN" altLang="en-US" sz="1600" kern="0" dirty="0">
                  <a:latin typeface="微软雅黑" pitchFamily="34" charset="-122"/>
                  <a:ea typeface="微软雅黑" pitchFamily="34" charset="-122"/>
                </a:rPr>
                <a:t>。</a:t>
              </a:r>
              <a:endParaRPr lang="zh-CN" altLang="en-US" kern="0" dirty="0">
                <a:latin typeface="微软雅黑" pitchFamily="34" charset="-122"/>
                <a:ea typeface="微软雅黑" pitchFamily="34" charset="-122"/>
              </a:endParaRPr>
            </a:p>
          </p:txBody>
        </p:sp>
      </p:grpSp>
    </p:spTree>
    <p:extLst>
      <p:ext uri="{BB962C8B-B14F-4D97-AF65-F5344CB8AC3E}">
        <p14:creationId xmlns:p14="http://schemas.microsoft.com/office/powerpoint/2010/main" xmlns="" val="40700593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Left)">
                                      <p:cBhvr>
                                        <p:cTn id="7" dur="500"/>
                                        <p:tgtEl>
                                          <p:spTgt spid="1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Left)">
                                      <p:cBhvr>
                                        <p:cTn id="11" dur="500"/>
                                        <p:tgtEl>
                                          <p:spTgt spid="17"/>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Left)">
                                      <p:cBhvr>
                                        <p:cTn id="15" dur="500"/>
                                        <p:tgtEl>
                                          <p:spTgt spid="19"/>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slide(fromLeft)">
                                      <p:cBhvr>
                                        <p:cTn id="19" dur="500"/>
                                        <p:tgtEl>
                                          <p:spTgt spid="33"/>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slide(fromBottom)">
                                      <p:cBhvr>
                                        <p:cTn id="23" dur="500"/>
                                        <p:tgtEl>
                                          <p:spTgt spid="34"/>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slide(fromBottom)">
                                      <p:cBhvr>
                                        <p:cTn id="27" dur="500"/>
                                        <p:tgtEl>
                                          <p:spTgt spid="37"/>
                                        </p:tgtEl>
                                      </p:cBhvr>
                                    </p:animEffect>
                                  </p:childTnLst>
                                </p:cTn>
                              </p:par>
                            </p:childTnLst>
                          </p:cTn>
                        </p:par>
                        <p:par>
                          <p:cTn id="28" fill="hold">
                            <p:stCondLst>
                              <p:cond delay="3000"/>
                            </p:stCondLst>
                            <p:childTnLst>
                              <p:par>
                                <p:cTn id="29" presetID="12" presetClass="entr" presetSubtype="4"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slide(fromBottom)">
                                      <p:cBhvr>
                                        <p:cTn id="31" dur="500"/>
                                        <p:tgtEl>
                                          <p:spTgt spid="40"/>
                                        </p:tgtEl>
                                      </p:cBhvr>
                                    </p:animEffect>
                                  </p:childTnLst>
                                </p:cTn>
                              </p:par>
                            </p:childTnLst>
                          </p:cTn>
                        </p:par>
                        <p:par>
                          <p:cTn id="32" fill="hold">
                            <p:stCondLst>
                              <p:cond delay="3500"/>
                            </p:stCondLst>
                            <p:childTnLst>
                              <p:par>
                                <p:cTn id="33" presetID="12" presetClass="entr" presetSubtype="4"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slide(fromBottom)">
                                      <p:cBhvr>
                                        <p:cTn id="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7" descr="j0212683[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4248" y="4005064"/>
            <a:ext cx="1949683" cy="238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矩形 23"/>
          <p:cNvSpPr/>
          <p:nvPr/>
        </p:nvSpPr>
        <p:spPr>
          <a:xfrm>
            <a:off x="755576" y="2708920"/>
            <a:ext cx="5388060" cy="3170099"/>
          </a:xfrm>
          <a:prstGeom prst="rect">
            <a:avLst/>
          </a:prstGeom>
          <a:ln>
            <a:noFill/>
          </a:ln>
        </p:spPr>
        <p:txBody>
          <a:bodyPr wrap="square">
            <a:spAutoFit/>
          </a:bodyPr>
          <a:lstStyle/>
          <a:p>
            <a:pPr>
              <a:defRPr/>
            </a:pPr>
            <a:r>
              <a:rPr lang="zh-CN" altLang="en-US" sz="2000" b="1" kern="0" dirty="0" smtClean="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1</a:t>
            </a:r>
            <a:r>
              <a:rPr lang="zh-CN" altLang="en-US" sz="2000" b="1" kern="0" dirty="0">
                <a:solidFill>
                  <a:srgbClr val="0070C0"/>
                </a:solidFill>
                <a:latin typeface="微软雅黑" pitchFamily="34" charset="-122"/>
                <a:ea typeface="微软雅黑" pitchFamily="34" charset="-122"/>
              </a:rPr>
              <a:t>）驾驶员必须高度重视冬季特殊天气下的行车安全，提高安全行车意识</a:t>
            </a:r>
            <a:r>
              <a:rPr lang="zh-CN" altLang="en-US" sz="2000" kern="0" dirty="0" smtClean="0">
                <a:solidFill>
                  <a:prstClr val="black"/>
                </a:solidFill>
                <a:latin typeface="微软雅黑" pitchFamily="34" charset="-122"/>
                <a:ea typeface="微软雅黑" pitchFamily="34" charset="-122"/>
              </a:rPr>
              <a:t>；在</a:t>
            </a:r>
            <a:r>
              <a:rPr lang="zh-CN" altLang="en-US" sz="2000" kern="0" dirty="0">
                <a:solidFill>
                  <a:prstClr val="black"/>
                </a:solidFill>
                <a:latin typeface="微软雅黑" pitchFamily="34" charset="-122"/>
                <a:ea typeface="微软雅黑" pitchFamily="34" charset="-122"/>
              </a:rPr>
              <a:t>起步、停车、掉头、转向、变更车道、会车等情况下要预见性地处理打滑、侧滑、跑偏、行人及非机动车横穿等突发</a:t>
            </a:r>
            <a:r>
              <a:rPr lang="zh-CN" altLang="en-US" sz="2000" kern="0" dirty="0" smtClean="0">
                <a:solidFill>
                  <a:prstClr val="black"/>
                </a:solidFill>
                <a:latin typeface="微软雅黑" pitchFamily="34" charset="-122"/>
                <a:ea typeface="微软雅黑" pitchFamily="34" charset="-122"/>
              </a:rPr>
              <a:t>事件。</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2</a:t>
            </a:r>
            <a:r>
              <a:rPr lang="zh-CN" altLang="en-US" sz="2000" b="1" kern="0" dirty="0">
                <a:solidFill>
                  <a:srgbClr val="0070C0"/>
                </a:solidFill>
                <a:latin typeface="微软雅黑" pitchFamily="34" charset="-122"/>
                <a:ea typeface="微软雅黑" pitchFamily="34" charset="-122"/>
              </a:rPr>
              <a:t>）出车前驾驶员必须认真检查车上的安全</a:t>
            </a:r>
            <a:r>
              <a:rPr lang="zh-CN" altLang="en-US" sz="2000" b="1" kern="0" dirty="0" smtClean="0">
                <a:solidFill>
                  <a:srgbClr val="0070C0"/>
                </a:solidFill>
                <a:latin typeface="微软雅黑" pitchFamily="34" charset="-122"/>
                <a:ea typeface="微软雅黑" pitchFamily="34" charset="-122"/>
              </a:rPr>
              <a:t>设备</a:t>
            </a:r>
            <a:r>
              <a:rPr lang="zh-CN" altLang="en-US" sz="2000" kern="0" dirty="0" smtClean="0">
                <a:solidFill>
                  <a:prstClr val="black"/>
                </a:solidFill>
                <a:latin typeface="微软雅黑" pitchFamily="34" charset="-122"/>
                <a:ea typeface="微软雅黑" pitchFamily="34" charset="-122"/>
              </a:rPr>
              <a:t>。</a:t>
            </a:r>
            <a:r>
              <a:rPr lang="zh-CN" altLang="en-US" sz="2000" kern="0" dirty="0">
                <a:solidFill>
                  <a:prstClr val="black"/>
                </a:solidFill>
                <a:latin typeface="微软雅黑" pitchFamily="34" charset="-122"/>
                <a:ea typeface="微软雅黑" pitchFamily="34" charset="-122"/>
              </a:rPr>
              <a:t>雾天出车时应将风窗玻璃和车灯玻璃擦干净，按规定打开防雾灯，近光灯，前后小灯及示宽灯和尾灯，充分利用灯光提高</a:t>
            </a:r>
            <a:r>
              <a:rPr lang="zh-CN" altLang="en-US" sz="2000" kern="0" dirty="0" smtClean="0">
                <a:solidFill>
                  <a:prstClr val="black"/>
                </a:solidFill>
                <a:latin typeface="微软雅黑" pitchFamily="34" charset="-122"/>
                <a:ea typeface="微软雅黑" pitchFamily="34" charset="-122"/>
              </a:rPr>
              <a:t>能见度。</a:t>
            </a:r>
            <a:endParaRPr lang="en-US" altLang="zh-CN" sz="2000" kern="0" dirty="0" smtClean="0">
              <a:solidFill>
                <a:prstClr val="black"/>
              </a:solidFill>
              <a:latin typeface="微软雅黑" pitchFamily="34" charset="-122"/>
              <a:ea typeface="微软雅黑" pitchFamily="34" charset="-122"/>
            </a:endParaRPr>
          </a:p>
        </p:txBody>
      </p:sp>
      <p:cxnSp>
        <p:nvCxnSpPr>
          <p:cNvPr id="25" name="직선 연결선 30"/>
          <p:cNvCxnSpPr/>
          <p:nvPr/>
        </p:nvCxnSpPr>
        <p:spPr>
          <a:xfrm rot="16200000" flipH="1">
            <a:off x="467545" y="4437112"/>
            <a:ext cx="214312" cy="21431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직선 연결선 32"/>
          <p:cNvCxnSpPr/>
          <p:nvPr/>
        </p:nvCxnSpPr>
        <p:spPr>
          <a:xfrm rot="16200000" flipH="1">
            <a:off x="467544" y="2638201"/>
            <a:ext cx="214313" cy="21431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627846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Left)">
                                      <p:cBhvr>
                                        <p:cTn id="7" dur="500"/>
                                        <p:tgtEl>
                                          <p:spTgt spid="1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Left)">
                                      <p:cBhvr>
                                        <p:cTn id="11" dur="500"/>
                                        <p:tgtEl>
                                          <p:spTgt spid="17"/>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 calcmode="lin" valueType="num">
                                      <p:cBhvr>
                                        <p:cTn id="20" dur="500" fill="hold"/>
                                        <p:tgtEl>
                                          <p:spTgt spid="27"/>
                                        </p:tgtEl>
                                        <p:attrNameLst>
                                          <p:attrName>style.rotation</p:attrName>
                                        </p:attrNameLst>
                                      </p:cBhvr>
                                      <p:tavLst>
                                        <p:tav tm="0">
                                          <p:val>
                                            <p:fltVal val="360"/>
                                          </p:val>
                                        </p:tav>
                                        <p:tav tm="100000">
                                          <p:val>
                                            <p:fltVal val="0"/>
                                          </p:val>
                                        </p:tav>
                                      </p:tavLst>
                                    </p:anim>
                                    <p:animEffect transition="in" filter="fade">
                                      <p:cBhvr>
                                        <p:cTn id="21" dur="500"/>
                                        <p:tgtEl>
                                          <p:spTgt spid="27"/>
                                        </p:tgtEl>
                                      </p:cBhvr>
                                    </p:animEffect>
                                  </p:childTnLst>
                                </p:cTn>
                              </p:par>
                            </p:childTnLst>
                          </p:cTn>
                        </p:par>
                        <p:par>
                          <p:cTn id="22" fill="hold">
                            <p:stCondLst>
                              <p:cond delay="1600"/>
                            </p:stCondLst>
                            <p:childTnLst>
                              <p:par>
                                <p:cTn id="23" presetID="49" presetClass="entr" presetSubtype="0" decel="10000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 calcmode="lin" valueType="num">
                                      <p:cBhvr>
                                        <p:cTn id="27" dur="500" fill="hold"/>
                                        <p:tgtEl>
                                          <p:spTgt spid="25"/>
                                        </p:tgtEl>
                                        <p:attrNameLst>
                                          <p:attrName>style.rotation</p:attrName>
                                        </p:attrNameLst>
                                      </p:cBhvr>
                                      <p:tavLst>
                                        <p:tav tm="0">
                                          <p:val>
                                            <p:fltVal val="360"/>
                                          </p:val>
                                        </p:tav>
                                        <p:tav tm="100000">
                                          <p:val>
                                            <p:fltVal val="0"/>
                                          </p:val>
                                        </p:tav>
                                      </p:tavLst>
                                    </p:anim>
                                    <p:animEffect transition="in" filter="fade">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16388" y="2759437"/>
            <a:ext cx="5388060" cy="3477875"/>
          </a:xfrm>
          <a:prstGeom prst="rect">
            <a:avLst/>
          </a:prstGeom>
          <a:ln>
            <a:noFill/>
          </a:ln>
        </p:spPr>
        <p:txBody>
          <a:bodyPr wrap="square">
            <a:spAutoFit/>
          </a:bodyPr>
          <a:lstStyle/>
          <a:p>
            <a:pPr>
              <a:defRPr/>
            </a:pPr>
            <a:r>
              <a:rPr lang="zh-CN" altLang="en-US" sz="2000" b="1" kern="0" dirty="0" smtClean="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3</a:t>
            </a:r>
            <a:r>
              <a:rPr lang="zh-CN" altLang="en-US" sz="2000" b="1" kern="0" dirty="0">
                <a:solidFill>
                  <a:srgbClr val="0070C0"/>
                </a:solidFill>
                <a:latin typeface="微软雅黑" pitchFamily="34" charset="-122"/>
                <a:ea typeface="微软雅黑" pitchFamily="34" charset="-122"/>
              </a:rPr>
              <a:t>）平稳驾驶</a:t>
            </a:r>
            <a:r>
              <a:rPr lang="zh-CN" altLang="en-US" sz="2000" kern="0" dirty="0">
                <a:solidFill>
                  <a:prstClr val="black"/>
                </a:solidFill>
                <a:latin typeface="微软雅黑" pitchFamily="34" charset="-122"/>
                <a:ea typeface="微软雅黑" pitchFamily="34" charset="-122"/>
              </a:rPr>
              <a:t>。冬日雪后路滑，驾车时注意车速平稳，操作均匀，诸如猛加速、急刹车、突然转向等均是雪地行车大忌</a:t>
            </a:r>
            <a:r>
              <a:rPr lang="zh-CN" altLang="en-US" sz="2000" kern="0" dirty="0" smtClean="0">
                <a:solidFill>
                  <a:prstClr val="black"/>
                </a:solidFill>
                <a:latin typeface="微软雅黑" pitchFamily="34" charset="-122"/>
                <a:ea typeface="微软雅黑" pitchFamily="34" charset="-122"/>
              </a:rPr>
              <a:t>。</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4</a:t>
            </a:r>
            <a:r>
              <a:rPr lang="zh-CN" altLang="en-US" sz="2000" b="1" kern="0" dirty="0">
                <a:solidFill>
                  <a:srgbClr val="0070C0"/>
                </a:solidFill>
                <a:latin typeface="微软雅黑" pitchFamily="34" charset="-122"/>
                <a:ea typeface="微软雅黑" pitchFamily="34" charset="-122"/>
              </a:rPr>
              <a:t>）缓加油</a:t>
            </a:r>
            <a:r>
              <a:rPr lang="zh-CN" altLang="en-US" sz="2000" kern="0" dirty="0">
                <a:solidFill>
                  <a:prstClr val="black"/>
                </a:solidFill>
                <a:latin typeface="微软雅黑" pitchFamily="34" charset="-122"/>
                <a:ea typeface="微软雅黑" pitchFamily="34" charset="-122"/>
              </a:rPr>
              <a:t>。在起步和加速时，加油要轻、缓，以防止轮胎打滑和侧滑现象的发生</a:t>
            </a:r>
            <a:r>
              <a:rPr lang="zh-CN" altLang="en-US" sz="2000" kern="0" dirty="0" smtClean="0">
                <a:solidFill>
                  <a:prstClr val="black"/>
                </a:solidFill>
                <a:latin typeface="微软雅黑" pitchFamily="34" charset="-122"/>
                <a:ea typeface="微软雅黑" pitchFamily="34" charset="-122"/>
              </a:rPr>
              <a:t>。加油过急使</a:t>
            </a:r>
            <a:r>
              <a:rPr lang="zh-CN" altLang="en-US" sz="2000" kern="0" dirty="0">
                <a:solidFill>
                  <a:prstClr val="black"/>
                </a:solidFill>
                <a:latin typeface="微软雅黑" pitchFamily="34" charset="-122"/>
                <a:ea typeface="微软雅黑" pitchFamily="34" charset="-122"/>
              </a:rPr>
              <a:t>车辆的驱动力大于路面的附着力，造成驱动轮的空转及车辆横向偏移</a:t>
            </a:r>
            <a:r>
              <a:rPr lang="zh-CN" altLang="en-US" sz="2000" kern="0" dirty="0" smtClean="0">
                <a:solidFill>
                  <a:prstClr val="black"/>
                </a:solidFill>
                <a:latin typeface="微软雅黑" pitchFamily="34" charset="-122"/>
                <a:ea typeface="微软雅黑" pitchFamily="34" charset="-122"/>
              </a:rPr>
              <a:t>。</a:t>
            </a:r>
            <a:r>
              <a:rPr lang="zh-CN" altLang="en-US" sz="2000" kern="0" dirty="0">
                <a:solidFill>
                  <a:prstClr val="black"/>
                </a:solidFill>
                <a:latin typeface="微软雅黑" pitchFamily="34" charset="-122"/>
                <a:ea typeface="微软雅黑" pitchFamily="34" charset="-122"/>
              </a:rPr>
              <a:t>故</a:t>
            </a:r>
            <a:r>
              <a:rPr lang="zh-CN" altLang="en-US" sz="2000" kern="0" dirty="0" smtClean="0">
                <a:solidFill>
                  <a:prstClr val="black"/>
                </a:solidFill>
                <a:latin typeface="微软雅黑" pitchFamily="34" charset="-122"/>
                <a:ea typeface="微软雅黑" pitchFamily="34" charset="-122"/>
              </a:rPr>
              <a:t>油门</a:t>
            </a:r>
            <a:r>
              <a:rPr lang="zh-CN" altLang="en-US" sz="2000" kern="0" dirty="0">
                <a:solidFill>
                  <a:prstClr val="black"/>
                </a:solidFill>
                <a:latin typeface="微软雅黑" pitchFamily="34" charset="-122"/>
                <a:ea typeface="微软雅黑" pitchFamily="34" charset="-122"/>
              </a:rPr>
              <a:t>一定要控制好，使驱动力小于路面的附着力，方能避免或减少打滑、侧滑现象的发生。</a:t>
            </a:r>
          </a:p>
          <a:p>
            <a:pPr>
              <a:defRPr/>
            </a:pPr>
            <a:endParaRPr lang="en-US" altLang="zh-CN" sz="2000" kern="0" dirty="0">
              <a:solidFill>
                <a:prstClr val="black"/>
              </a:solidFill>
              <a:latin typeface="微软雅黑" pitchFamily="34" charset="-122"/>
              <a:ea typeface="微软雅黑" pitchFamily="34" charset="-122"/>
            </a:endParaRPr>
          </a:p>
        </p:txBody>
      </p:sp>
      <p:cxnSp>
        <p:nvCxnSpPr>
          <p:cNvPr id="27" name="직선 연결선 32"/>
          <p:cNvCxnSpPr/>
          <p:nvPr/>
        </p:nvCxnSpPr>
        <p:spPr>
          <a:xfrm rot="16200000" flipH="1">
            <a:off x="2928356" y="2688718"/>
            <a:ext cx="214313" cy="21431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직선 연결선 32"/>
          <p:cNvCxnSpPr/>
          <p:nvPr/>
        </p:nvCxnSpPr>
        <p:spPr>
          <a:xfrm rot="16200000" flipH="1">
            <a:off x="2928357" y="4055581"/>
            <a:ext cx="214312" cy="214312"/>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pic>
        <p:nvPicPr>
          <p:cNvPr id="14" name="Picture 5" descr="j0304877[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884" y="4041897"/>
            <a:ext cx="2415376" cy="2195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35429442"/>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600"/>
                            </p:stCondLst>
                            <p:childTnLst>
                              <p:par>
                                <p:cTn id="9" presetID="49" presetClass="entr" presetSubtype="0" decel="10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360"/>
                                          </p:val>
                                        </p:tav>
                                        <p:tav tm="100000">
                                          <p:val>
                                            <p:fltVal val="0"/>
                                          </p:val>
                                        </p:tav>
                                      </p:tavLst>
                                    </p:anim>
                                    <p:animEffect transition="in" filter="fade">
                                      <p:cBhvr>
                                        <p:cTn id="14" dur="500"/>
                                        <p:tgtEl>
                                          <p:spTgt spid="27"/>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 calcmode="lin" valueType="num">
                                      <p:cBhvr>
                                        <p:cTn id="20" dur="500" fill="hold"/>
                                        <p:tgtEl>
                                          <p:spTgt spid="29"/>
                                        </p:tgtEl>
                                        <p:attrNameLst>
                                          <p:attrName>style.rotation</p:attrName>
                                        </p:attrNameLst>
                                      </p:cBhvr>
                                      <p:tavLst>
                                        <p:tav tm="0">
                                          <p:val>
                                            <p:fltVal val="360"/>
                                          </p:val>
                                        </p:tav>
                                        <p:tav tm="100000">
                                          <p:val>
                                            <p:fltVal val="0"/>
                                          </p:val>
                                        </p:tav>
                                      </p:tavLst>
                                    </p:anim>
                                    <p:animEffect transition="in" filter="fade">
                                      <p:cBhvr>
                                        <p:cTn id="2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7" descr="j0212683[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4248" y="4005064"/>
            <a:ext cx="1949683" cy="238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矩形 23"/>
          <p:cNvSpPr/>
          <p:nvPr/>
        </p:nvSpPr>
        <p:spPr>
          <a:xfrm>
            <a:off x="755576" y="2708920"/>
            <a:ext cx="5388060" cy="3785652"/>
          </a:xfrm>
          <a:prstGeom prst="rect">
            <a:avLst/>
          </a:prstGeom>
          <a:ln>
            <a:noFill/>
          </a:ln>
        </p:spPr>
        <p:txBody>
          <a:bodyPr wrap="square">
            <a:spAutoFit/>
          </a:bodyPr>
          <a:lstStyle/>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5</a:t>
            </a:r>
            <a:r>
              <a:rPr lang="zh-CN" altLang="en-US" sz="2000" b="1" kern="0" dirty="0">
                <a:solidFill>
                  <a:srgbClr val="0070C0"/>
                </a:solidFill>
                <a:latin typeface="微软雅黑" pitchFamily="34" charset="-122"/>
                <a:ea typeface="微软雅黑" pitchFamily="34" charset="-122"/>
              </a:rPr>
              <a:t>）巧减速</a:t>
            </a:r>
            <a:r>
              <a:rPr lang="zh-CN" altLang="en-US" sz="2000" kern="0" dirty="0">
                <a:solidFill>
                  <a:prstClr val="black"/>
                </a:solidFill>
                <a:latin typeface="微软雅黑" pitchFamily="34" charset="-122"/>
                <a:ea typeface="微软雅黑" pitchFamily="34" charset="-122"/>
              </a:rPr>
              <a:t>。减速时，要充分利用发动机的阻力进行减速，即在不脱挡且不踏下离合器的情况下迅速放开油门，使发动机转速立即下降，迫使驱动轮转速降低，使车辆减速的方法。如果需要使用制动器停车，也要先用引擎制动将车速降下来，再轻踩制动器</a:t>
            </a:r>
            <a:r>
              <a:rPr lang="zh-CN" altLang="en-US" sz="2000" kern="0" dirty="0" smtClean="0">
                <a:solidFill>
                  <a:prstClr val="black"/>
                </a:solidFill>
                <a:latin typeface="微软雅黑" pitchFamily="34" charset="-122"/>
                <a:ea typeface="微软雅黑" pitchFamily="34" charset="-122"/>
              </a:rPr>
              <a:t>。</a:t>
            </a:r>
            <a:endParaRPr lang="en-US" altLang="zh-CN" sz="2000" kern="0" dirty="0" smtClean="0">
              <a:solidFill>
                <a:prstClr val="black"/>
              </a:solidFill>
              <a:latin typeface="微软雅黑" pitchFamily="34" charset="-122"/>
              <a:ea typeface="微软雅黑" pitchFamily="34" charset="-122"/>
            </a:endParaRPr>
          </a:p>
          <a:p>
            <a:pPr>
              <a:defRPr/>
            </a:pPr>
            <a:endParaRPr lang="en-US" altLang="zh-CN" sz="2000" kern="0" dirty="0">
              <a:solidFill>
                <a:prstClr val="black"/>
              </a:solidFill>
              <a:latin typeface="微软雅黑" pitchFamily="34" charset="-122"/>
              <a:ea typeface="微软雅黑" pitchFamily="34" charset="-122"/>
            </a:endParaRPr>
          </a:p>
          <a:p>
            <a:pPr>
              <a:defRPr/>
            </a:pPr>
            <a:r>
              <a:rPr lang="zh-CN" altLang="en-US" sz="2000" b="1" kern="0" dirty="0" smtClean="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6</a:t>
            </a:r>
            <a:r>
              <a:rPr lang="zh-CN" altLang="en-US" sz="2000" b="1" kern="0" dirty="0">
                <a:solidFill>
                  <a:srgbClr val="0070C0"/>
                </a:solidFill>
                <a:latin typeface="微软雅黑" pitchFamily="34" charset="-122"/>
                <a:ea typeface="微软雅黑" pitchFamily="34" charset="-122"/>
              </a:rPr>
              <a:t>）慢转向</a:t>
            </a:r>
            <a:r>
              <a:rPr lang="zh-CN" altLang="en-US" sz="2000" kern="0" dirty="0">
                <a:solidFill>
                  <a:prstClr val="black"/>
                </a:solidFill>
                <a:latin typeface="微软雅黑" pitchFamily="34" charset="-122"/>
                <a:ea typeface="微软雅黑" pitchFamily="34" charset="-122"/>
              </a:rPr>
              <a:t>。在转向时，一定要先减速，适当加大转弯半径并慢打方向盘。方向盘的操作要匀顺和缓，不然也会发生侧滑，使车尾向外侧甩出</a:t>
            </a:r>
            <a:r>
              <a:rPr lang="en-US" altLang="zh-CN" sz="2000" kern="0" dirty="0">
                <a:solidFill>
                  <a:prstClr val="black"/>
                </a:solidFill>
                <a:latin typeface="微软雅黑" pitchFamily="34" charset="-122"/>
                <a:ea typeface="微软雅黑" pitchFamily="34" charset="-122"/>
              </a:rPr>
              <a:t>(</a:t>
            </a:r>
            <a:r>
              <a:rPr lang="zh-CN" altLang="en-US" sz="2000" kern="0" dirty="0">
                <a:solidFill>
                  <a:prstClr val="black"/>
                </a:solidFill>
                <a:latin typeface="微软雅黑" pitchFamily="34" charset="-122"/>
                <a:ea typeface="微软雅黑" pitchFamily="34" charset="-122"/>
              </a:rPr>
              <a:t>甩尾</a:t>
            </a:r>
            <a:r>
              <a:rPr lang="en-US" altLang="zh-CN" sz="2000" kern="0" dirty="0">
                <a:solidFill>
                  <a:prstClr val="black"/>
                </a:solidFill>
                <a:latin typeface="微软雅黑" pitchFamily="34" charset="-122"/>
                <a:ea typeface="微软雅黑" pitchFamily="34" charset="-122"/>
              </a:rPr>
              <a:t>)</a:t>
            </a:r>
            <a:r>
              <a:rPr lang="zh-CN" altLang="en-US" sz="2000" kern="0" dirty="0" smtClean="0">
                <a:solidFill>
                  <a:prstClr val="black"/>
                </a:solidFill>
                <a:latin typeface="微软雅黑" pitchFamily="34" charset="-122"/>
                <a:ea typeface="微软雅黑" pitchFamily="34" charset="-122"/>
              </a:rPr>
              <a:t>。一旦</a:t>
            </a:r>
            <a:r>
              <a:rPr lang="zh-CN" altLang="en-US" sz="2000" kern="0" dirty="0">
                <a:solidFill>
                  <a:prstClr val="black"/>
                </a:solidFill>
                <a:latin typeface="微软雅黑" pitchFamily="34" charset="-122"/>
                <a:ea typeface="微软雅黑" pitchFamily="34" charset="-122"/>
              </a:rPr>
              <a:t>发生侧滑，可采取适当回轮的方法予以解除</a:t>
            </a:r>
            <a:r>
              <a:rPr lang="zh-CN" altLang="en-US" sz="2000" kern="0" dirty="0" smtClean="0">
                <a:solidFill>
                  <a:prstClr val="black"/>
                </a:solidFill>
                <a:latin typeface="微软雅黑" pitchFamily="34" charset="-122"/>
                <a:ea typeface="微软雅黑" pitchFamily="34" charset="-122"/>
              </a:rPr>
              <a:t>。</a:t>
            </a:r>
            <a:endParaRPr lang="zh-CN" altLang="en-US" sz="2000" kern="0" dirty="0">
              <a:solidFill>
                <a:prstClr val="black"/>
              </a:solidFill>
              <a:latin typeface="微软雅黑" pitchFamily="34" charset="-122"/>
              <a:ea typeface="微软雅黑" pitchFamily="34" charset="-122"/>
            </a:endParaRPr>
          </a:p>
        </p:txBody>
      </p: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cxnSp>
        <p:nvCxnSpPr>
          <p:cNvPr id="11" name="직선 연결선 30"/>
          <p:cNvCxnSpPr/>
          <p:nvPr/>
        </p:nvCxnSpPr>
        <p:spPr>
          <a:xfrm rot="16200000" flipH="1">
            <a:off x="580231" y="4797153"/>
            <a:ext cx="214313" cy="214312"/>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직선 연결선 32"/>
          <p:cNvCxnSpPr/>
          <p:nvPr/>
        </p:nvCxnSpPr>
        <p:spPr>
          <a:xfrm rot="16200000" flipH="1">
            <a:off x="580232" y="2708920"/>
            <a:ext cx="214312" cy="214312"/>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45389025"/>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600"/>
                            </p:stCondLst>
                            <p:childTnLst>
                              <p:par>
                                <p:cTn id="9" presetID="49" presetClass="entr" presetSubtype="0"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 calcmode="lin" valueType="num">
                                      <p:cBhvr>
                                        <p:cTn id="13" dur="500" fill="hold"/>
                                        <p:tgtEl>
                                          <p:spTgt spid="12"/>
                                        </p:tgtEl>
                                        <p:attrNameLst>
                                          <p:attrName>style.rotation</p:attrName>
                                        </p:attrNameLst>
                                      </p:cBhvr>
                                      <p:tavLst>
                                        <p:tav tm="0">
                                          <p:val>
                                            <p:fltVal val="360"/>
                                          </p:val>
                                        </p:tav>
                                        <p:tav tm="100000">
                                          <p:val>
                                            <p:fltVal val="0"/>
                                          </p:val>
                                        </p:tav>
                                      </p:tavLst>
                                    </p:anim>
                                    <p:animEffect transition="in" filter="fade">
                                      <p:cBhvr>
                                        <p:cTn id="14" dur="500"/>
                                        <p:tgtEl>
                                          <p:spTgt spid="12"/>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 calcmode="lin" valueType="num">
                                      <p:cBhvr>
                                        <p:cTn id="20" dur="500" fill="hold"/>
                                        <p:tgtEl>
                                          <p:spTgt spid="11"/>
                                        </p:tgtEl>
                                        <p:attrNameLst>
                                          <p:attrName>style.rotation</p:attrName>
                                        </p:attrNameLst>
                                      </p:cBhvr>
                                      <p:tavLst>
                                        <p:tav tm="0">
                                          <p:val>
                                            <p:fltVal val="360"/>
                                          </p:val>
                                        </p:tav>
                                        <p:tav tm="100000">
                                          <p:val>
                                            <p:fltVal val="0"/>
                                          </p:val>
                                        </p:tav>
                                      </p:tavLst>
                                    </p:anim>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7" descr="j0212683[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4248" y="4005064"/>
            <a:ext cx="1949683" cy="238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矩形 23"/>
          <p:cNvSpPr/>
          <p:nvPr/>
        </p:nvSpPr>
        <p:spPr>
          <a:xfrm>
            <a:off x="755576" y="2708920"/>
            <a:ext cx="5388060" cy="3785652"/>
          </a:xfrm>
          <a:prstGeom prst="rect">
            <a:avLst/>
          </a:prstGeom>
          <a:ln>
            <a:noFill/>
          </a:ln>
        </p:spPr>
        <p:txBody>
          <a:bodyPr wrap="square">
            <a:spAutoFit/>
          </a:bodyPr>
          <a:lstStyle/>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7</a:t>
            </a:r>
            <a:r>
              <a:rPr lang="zh-CN" altLang="en-US" sz="2000" b="1" kern="0" dirty="0">
                <a:solidFill>
                  <a:srgbClr val="0070C0"/>
                </a:solidFill>
                <a:latin typeface="微软雅黑" pitchFamily="34" charset="-122"/>
                <a:ea typeface="微软雅黑" pitchFamily="34" charset="-122"/>
              </a:rPr>
              <a:t>）巧妙上下坡</a:t>
            </a:r>
            <a:r>
              <a:rPr lang="zh-CN" altLang="en-US" sz="2000" kern="0" dirty="0">
                <a:solidFill>
                  <a:prstClr val="black"/>
                </a:solidFill>
                <a:latin typeface="微软雅黑" pitchFamily="34" charset="-122"/>
                <a:ea typeface="微软雅黑" pitchFamily="34" charset="-122"/>
              </a:rPr>
              <a:t>。雪地坡道行车难度较大，上下坡都要低挡</a:t>
            </a:r>
            <a:r>
              <a:rPr lang="zh-CN" altLang="en-US" sz="2000" kern="0" dirty="0" smtClean="0">
                <a:solidFill>
                  <a:prstClr val="black"/>
                </a:solidFill>
                <a:latin typeface="微软雅黑" pitchFamily="34" charset="-122"/>
                <a:ea typeface="微软雅黑" pitchFamily="34" charset="-122"/>
              </a:rPr>
              <a:t>。</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8</a:t>
            </a:r>
            <a:r>
              <a:rPr lang="zh-CN" altLang="en-US" sz="2000" b="1" kern="0" dirty="0">
                <a:solidFill>
                  <a:srgbClr val="0070C0"/>
                </a:solidFill>
                <a:latin typeface="微软雅黑" pitchFamily="34" charset="-122"/>
                <a:ea typeface="微软雅黑" pitchFamily="34" charset="-122"/>
              </a:rPr>
              <a:t>）多预见</a:t>
            </a:r>
            <a:r>
              <a:rPr lang="zh-CN" altLang="en-US" sz="2000" kern="0" dirty="0">
                <a:solidFill>
                  <a:prstClr val="black"/>
                </a:solidFill>
                <a:latin typeface="微软雅黑" pitchFamily="34" charset="-122"/>
                <a:ea typeface="微软雅黑" pitchFamily="34" charset="-122"/>
              </a:rPr>
              <a:t>。由于冰雪路面滑的特点，使车辆不能按你的意志去操纵，会给驾驶造成很大困难</a:t>
            </a:r>
            <a:r>
              <a:rPr lang="zh-CN" altLang="en-US" sz="2000" kern="0" dirty="0" smtClean="0">
                <a:solidFill>
                  <a:prstClr val="black"/>
                </a:solidFill>
                <a:latin typeface="微软雅黑" pitchFamily="34" charset="-122"/>
                <a:ea typeface="微软雅黑" pitchFamily="34" charset="-122"/>
              </a:rPr>
              <a:t>，要</a:t>
            </a:r>
            <a:r>
              <a:rPr lang="zh-CN" altLang="en-US" sz="2000" kern="0" dirty="0">
                <a:solidFill>
                  <a:prstClr val="black"/>
                </a:solidFill>
                <a:latin typeface="微软雅黑" pitchFamily="34" charset="-122"/>
                <a:ea typeface="微软雅黑" pitchFamily="34" charset="-122"/>
              </a:rPr>
              <a:t>有高度的预见性，对将要发生的事件作出预先判断，争取</a:t>
            </a:r>
            <a:r>
              <a:rPr lang="zh-CN" altLang="en-US" sz="2000" kern="0" dirty="0" smtClean="0">
                <a:solidFill>
                  <a:prstClr val="black"/>
                </a:solidFill>
                <a:latin typeface="微软雅黑" pitchFamily="34" charset="-122"/>
                <a:ea typeface="微软雅黑" pitchFamily="34" charset="-122"/>
              </a:rPr>
              <a:t>时间。</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9</a:t>
            </a:r>
            <a:r>
              <a:rPr lang="zh-CN" altLang="en-US" sz="2000" b="1" kern="0" dirty="0">
                <a:solidFill>
                  <a:srgbClr val="0070C0"/>
                </a:solidFill>
                <a:latin typeface="微软雅黑" pitchFamily="34" charset="-122"/>
                <a:ea typeface="微软雅黑" pitchFamily="34" charset="-122"/>
              </a:rPr>
              <a:t>）行车时应根据行道树、路标、水渠等判明行车路线</a:t>
            </a:r>
            <a:r>
              <a:rPr lang="zh-CN" altLang="en-US" sz="2000" kern="0" dirty="0">
                <a:solidFill>
                  <a:prstClr val="black"/>
                </a:solidFill>
                <a:latin typeface="微软雅黑" pitchFamily="34" charset="-122"/>
                <a:ea typeface="微软雅黑" pitchFamily="34" charset="-122"/>
              </a:rPr>
              <a:t>，沿着道路中心或积雪较浅处行驶。若路面倾斜或成拱形，应选择平坦处或道路中间</a:t>
            </a:r>
            <a:r>
              <a:rPr lang="zh-CN" altLang="en-US" sz="2000" kern="0" dirty="0" smtClean="0">
                <a:solidFill>
                  <a:prstClr val="black"/>
                </a:solidFill>
                <a:latin typeface="微软雅黑" pitchFamily="34" charset="-122"/>
                <a:ea typeface="微软雅黑" pitchFamily="34" charset="-122"/>
              </a:rPr>
              <a:t>行驶。</a:t>
            </a:r>
            <a:endParaRPr lang="zh-CN" altLang="en-US" sz="2000" kern="0" dirty="0">
              <a:solidFill>
                <a:prstClr val="black"/>
              </a:solidFill>
              <a:latin typeface="微软雅黑" pitchFamily="34" charset="-122"/>
              <a:ea typeface="微软雅黑" pitchFamily="34" charset="-122"/>
            </a:endParaRPr>
          </a:p>
        </p:txBody>
      </p: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cxnSp>
        <p:nvCxnSpPr>
          <p:cNvPr id="13" name="직선 연결선 30"/>
          <p:cNvCxnSpPr/>
          <p:nvPr/>
        </p:nvCxnSpPr>
        <p:spPr>
          <a:xfrm rot="16200000" flipH="1">
            <a:off x="580232" y="2636912"/>
            <a:ext cx="214312" cy="21431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직선 연결선 31"/>
          <p:cNvCxnSpPr/>
          <p:nvPr/>
        </p:nvCxnSpPr>
        <p:spPr>
          <a:xfrm rot="16200000" flipH="1">
            <a:off x="580232" y="3573016"/>
            <a:ext cx="214312" cy="214312"/>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 name="직선 연결선 32"/>
          <p:cNvCxnSpPr/>
          <p:nvPr/>
        </p:nvCxnSpPr>
        <p:spPr>
          <a:xfrm rot="16200000" flipH="1">
            <a:off x="580232" y="5158904"/>
            <a:ext cx="214312" cy="214312"/>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01164938"/>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6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style.rotation</p:attrName>
                                        </p:attrNameLst>
                                      </p:cBhvr>
                                      <p:tavLst>
                                        <p:tav tm="0">
                                          <p:val>
                                            <p:fltVal val="360"/>
                                          </p:val>
                                        </p:tav>
                                        <p:tav tm="100000">
                                          <p:val>
                                            <p:fltVal val="0"/>
                                          </p:val>
                                        </p:tav>
                                      </p:tavLst>
                                    </p:anim>
                                    <p:animEffect transition="in" filter="fade">
                                      <p:cBhvr>
                                        <p:cTn id="21" dur="500"/>
                                        <p:tgtEl>
                                          <p:spTgt spid="14"/>
                                        </p:tgtEl>
                                      </p:cBhvr>
                                    </p:animEffect>
                                  </p:childTnLst>
                                </p:cTn>
                              </p:par>
                            </p:childTnLst>
                          </p:cTn>
                        </p:par>
                        <p:par>
                          <p:cTn id="22" fill="hold">
                            <p:stCondLst>
                              <p:cond delay="1600"/>
                            </p:stCondLst>
                            <p:childTnLst>
                              <p:par>
                                <p:cTn id="23" presetID="49" presetClass="entr" presetSubtype="0" decel="10000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360"/>
                                          </p:val>
                                        </p:tav>
                                        <p:tav tm="100000">
                                          <p:val>
                                            <p:fltVal val="0"/>
                                          </p:val>
                                        </p:tav>
                                      </p:tavLst>
                                    </p:anim>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theme/theme1.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2151</TotalTime>
  <Words>2637</Words>
  <Application>Microsoft Office PowerPoint</Application>
  <PresentationFormat>全屏显示(4:3)</PresentationFormat>
  <Paragraphs>104</Paragraphs>
  <Slides>14</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14</vt:i4>
      </vt:variant>
    </vt:vector>
  </HeadingPairs>
  <TitlesOfParts>
    <vt:vector size="23" baseType="lpstr">
      <vt:lpstr>Arial</vt:lpstr>
      <vt:lpstr>宋体</vt:lpstr>
      <vt:lpstr>微软雅黑</vt:lpstr>
      <vt:lpstr>Arial Black</vt:lpstr>
      <vt:lpstr>08서울남산체 B</vt:lpstr>
      <vt:lpstr>Calibri</vt:lpstr>
      <vt:lpstr>돋움</vt:lpstr>
      <vt:lpstr>1_默认设计模板</vt:lpstr>
      <vt:lpstr>2_默认设计模板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195</cp:revision>
  <dcterms:modified xsi:type="dcterms:W3CDTF">2015-10-15T10:01:58Z</dcterms:modified>
</cp:coreProperties>
</file>