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315" r:id="rId3"/>
    <p:sldId id="316" r:id="rId4"/>
    <p:sldId id="318" r:id="rId5"/>
    <p:sldId id="319" r:id="rId6"/>
    <p:sldId id="320" r:id="rId7"/>
    <p:sldId id="321" r:id="rId8"/>
    <p:sldId id="322" r:id="rId9"/>
    <p:sldId id="323" r:id="rId10"/>
    <p:sldId id="324" r:id="rId11"/>
    <p:sldId id="325" r:id="rId12"/>
    <p:sldId id="326" r:id="rId13"/>
    <p:sldId id="327" r:id="rId14"/>
    <p:sldId id="328" r:id="rId15"/>
    <p:sldId id="329" r:id="rId16"/>
    <p:sldId id="332" r:id="rId17"/>
    <p:sldId id="330" r:id="rId18"/>
    <p:sldId id="333" r:id="rId19"/>
    <p:sldId id="334" r:id="rId20"/>
    <p:sldId id="335" r:id="rId21"/>
    <p:sldId id="336" r:id="rId22"/>
    <p:sldId id="331" r:id="rId23"/>
    <p:sldId id="337" r:id="rId24"/>
    <p:sldId id="338" r:id="rId25"/>
    <p:sldId id="339" r:id="rId26"/>
    <p:sldId id="344" r:id="rId27"/>
    <p:sldId id="345" r:id="rId28"/>
    <p:sldId id="341" r:id="rId29"/>
    <p:sldId id="340" r:id="rId30"/>
    <p:sldId id="343" r:id="rId31"/>
  </p:sldIdLst>
  <p:sldSz cx="12192000" cy="6858000"/>
  <p:notesSz cx="6807200"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24726"/>
    <a:srgbClr val="E6E5E0"/>
    <a:srgbClr val="637D58"/>
    <a:srgbClr val="FDFDFD"/>
    <a:srgbClr val="512373"/>
    <a:srgbClr val="441D61"/>
    <a:srgbClr val="D6879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21" autoAdjust="0"/>
    <p:restoredTop sz="90382" autoAdjust="0"/>
  </p:normalViewPr>
  <p:slideViewPr>
    <p:cSldViewPr snapToGrid="0" showGuides="1">
      <p:cViewPr>
        <p:scale>
          <a:sx n="66" d="100"/>
          <a:sy n="66" d="100"/>
        </p:scale>
        <p:origin x="-2442" y="-1182"/>
      </p:cViewPr>
      <p:guideLst>
        <p:guide orient="horz" pos="2160"/>
        <p:guide pos="3840"/>
      </p:guideLst>
    </p:cSldViewPr>
  </p:slideViewPr>
  <p:notesTextViewPr>
    <p:cViewPr>
      <p:scale>
        <a:sx n="1" d="1"/>
        <a:sy n="1" d="1"/>
      </p:scale>
      <p:origin x="0" y="0"/>
    </p:cViewPr>
  </p:notesTextViewPr>
  <p:sorterViewPr>
    <p:cViewPr>
      <p:scale>
        <a:sx n="33" d="100"/>
        <a:sy n="33"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EF970555-EA63-4BC9-8A84-B2CAE68B45DD}" type="datetimeFigureOut">
              <a:rPr lang="zh-CN" altLang="en-US" smtClean="0"/>
              <a:pPr/>
              <a:t>2015/8/6</a:t>
            </a:fld>
            <a:endParaRPr lang="zh-CN" altLang="en-US"/>
          </a:p>
        </p:txBody>
      </p:sp>
      <p:sp>
        <p:nvSpPr>
          <p:cNvPr id="4" name="页脚占位符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31BEFD0E-F99B-428F-A793-EC283641851F}" type="slidenum">
              <a:rPr lang="zh-CN" altLang="en-US" smtClean="0"/>
              <a:pPr/>
              <a:t>‹#›</a:t>
            </a:fld>
            <a:endParaRPr lang="zh-CN" altLang="en-US"/>
          </a:p>
        </p:txBody>
      </p:sp>
    </p:spTree>
    <p:extLst>
      <p:ext uri="{BB962C8B-B14F-4D97-AF65-F5344CB8AC3E}">
        <p14:creationId xmlns:p14="http://schemas.microsoft.com/office/powerpoint/2010/main" xmlns="" val="197708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EB655A3-47BA-4A5D-AD75-3BEE642CC328}" type="datetimeFigureOut">
              <a:rPr lang="zh-CN" altLang="en-US" smtClean="0"/>
              <a:pPr/>
              <a:t>2015/8/6</a:t>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0A43191-E27E-4FEA-A9A0-49169F00379C}" type="slidenum">
              <a:rPr lang="zh-CN" altLang="en-US" smtClean="0"/>
              <a:pPr/>
              <a:t>‹#›</a:t>
            </a:fld>
            <a:endParaRPr lang="zh-CN" altLang="en-US"/>
          </a:p>
        </p:txBody>
      </p:sp>
    </p:spTree>
    <p:extLst>
      <p:ext uri="{BB962C8B-B14F-4D97-AF65-F5344CB8AC3E}">
        <p14:creationId xmlns:p14="http://schemas.microsoft.com/office/powerpoint/2010/main" xmlns="" val="689560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3</a:t>
            </a:fld>
            <a:endParaRPr lang="zh-CN" altLang="en-US"/>
          </a:p>
        </p:txBody>
      </p:sp>
    </p:spTree>
    <p:extLst>
      <p:ext uri="{BB962C8B-B14F-4D97-AF65-F5344CB8AC3E}">
        <p14:creationId xmlns:p14="http://schemas.microsoft.com/office/powerpoint/2010/main" xmlns="" val="506205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高效工作，快乐生活是公司一直所倡导的企业文化，如何宣扬公司的企业文化，创建一个良好的文化氛围，通过举办相应的文娱活动、办公环境的优化升级、员工福利、党员活动等等都是重要的渠道。作为企业文化传播的重要一员，首当其冲应该做好一个文化传播者的角色，在这近一年的工作中，我很骄傲的说我做到了！优秀的团队给予了我很大的帮助与支持，良好的工作氛围给了我更大的创想空间，爱创意·爱学习·爱分享一直是我工作、生活的追求，能够与我们的企业文化建设融合在一起，让我更有动力去做好一名企业文化的推动者。</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23</a:t>
            </a:fld>
            <a:endParaRPr lang="zh-CN" altLang="en-US"/>
          </a:p>
        </p:txBody>
      </p:sp>
    </p:spTree>
    <p:extLst>
      <p:ext uri="{BB962C8B-B14F-4D97-AF65-F5344CB8AC3E}">
        <p14:creationId xmlns:p14="http://schemas.microsoft.com/office/powerpoint/2010/main" xmlns="" val="397026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回顾这近一年的企业文化工作，就文娱活动方面，共举办了</a:t>
            </a:r>
            <a:r>
              <a:rPr lang="en-US" altLang="zh-CN" sz="1200" b="1" kern="1200" dirty="0" smtClean="0">
                <a:solidFill>
                  <a:schemeClr val="tx1"/>
                </a:solidFill>
                <a:effectLst/>
                <a:latin typeface="+mn-lt"/>
                <a:ea typeface="+mn-ea"/>
                <a:cs typeface="+mn-cs"/>
              </a:rPr>
              <a:t>19</a:t>
            </a:r>
            <a:r>
              <a:rPr lang="zh-CN" altLang="zh-CN" sz="1200" b="1" kern="1200" dirty="0" smtClean="0">
                <a:solidFill>
                  <a:schemeClr val="tx1"/>
                </a:solidFill>
                <a:effectLst/>
                <a:latin typeface="+mn-lt"/>
                <a:ea typeface="+mn-ea"/>
                <a:cs typeface="+mn-cs"/>
              </a:rPr>
              <a:t>场</a:t>
            </a:r>
            <a:r>
              <a:rPr lang="zh-CN" altLang="zh-CN" sz="1200" kern="1200" dirty="0" smtClean="0">
                <a:solidFill>
                  <a:schemeClr val="tx1"/>
                </a:solidFill>
                <a:effectLst/>
                <a:latin typeface="+mn-lt"/>
                <a:ea typeface="+mn-ea"/>
                <a:cs typeface="+mn-cs"/>
              </a:rPr>
              <a:t>活动，年初计划</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场活动，今年</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完成了计划，同时秉承“</a:t>
            </a:r>
            <a:r>
              <a:rPr lang="zh-CN" altLang="zh-CN" sz="1200" b="1" kern="1200" dirty="0" smtClean="0">
                <a:solidFill>
                  <a:schemeClr val="tx1"/>
                </a:solidFill>
                <a:effectLst/>
                <a:latin typeface="+mn-lt"/>
                <a:ea typeface="+mn-ea"/>
                <a:cs typeface="+mn-cs"/>
              </a:rPr>
              <a:t>最低成本办最佳活动</a:t>
            </a:r>
            <a:r>
              <a:rPr lang="zh-CN" altLang="zh-CN" sz="1200" kern="1200" dirty="0" smtClean="0">
                <a:solidFill>
                  <a:schemeClr val="tx1"/>
                </a:solidFill>
                <a:effectLst/>
                <a:latin typeface="+mn-lt"/>
                <a:ea typeface="+mn-ea"/>
                <a:cs typeface="+mn-cs"/>
              </a:rPr>
              <a:t>”的原则去开展每一次活动，今年的活动形式及内容涉及的面更广，更加丰富，不仅有应时应景的节庆活动，还有关注员工健康、员工生日庆典、洗手间文化、体育竞赛、优惠购房等专题活动；活动形式更是突破传统，采用线上与线下相结合的方式去扩大活动的影响力，也在员工的朋友圈中间接的宣传公司文化，其次结合信息部新推的技术，融合进文化活动中，间接的推动新技术的应用。</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24</a:t>
            </a:fld>
            <a:endParaRPr lang="zh-CN" altLang="en-US"/>
          </a:p>
        </p:txBody>
      </p:sp>
    </p:spTree>
    <p:extLst>
      <p:ext uri="{BB962C8B-B14F-4D97-AF65-F5344CB8AC3E}">
        <p14:creationId xmlns:p14="http://schemas.microsoft.com/office/powerpoint/2010/main" xmlns="" val="250285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在旅游活动中，为了更加高效率的推动旅游工作的有序开展，经过领导的正确指导及自身工作的不断总结，先后设计了</a:t>
            </a:r>
            <a:r>
              <a:rPr lang="zh-CN" altLang="zh-CN" sz="1200" b="1" kern="1200" dirty="0" smtClean="0">
                <a:solidFill>
                  <a:schemeClr val="tx1"/>
                </a:solidFill>
                <a:effectLst/>
                <a:latin typeface="+mn-lt"/>
                <a:ea typeface="+mn-ea"/>
                <a:cs typeface="+mn-cs"/>
              </a:rPr>
              <a:t>《旅游申请单》，</a:t>
            </a:r>
            <a:r>
              <a:rPr lang="zh-CN" altLang="zh-CN" sz="1200" kern="1200" dirty="0" smtClean="0">
                <a:solidFill>
                  <a:schemeClr val="tx1"/>
                </a:solidFill>
                <a:effectLst/>
                <a:latin typeface="+mn-lt"/>
                <a:ea typeface="+mn-ea"/>
                <a:cs typeface="+mn-cs"/>
              </a:rPr>
              <a:t>大大的降低了沟通成本，有利于工作的高效开展，为了做好一个</a:t>
            </a:r>
            <a:r>
              <a:rPr lang="zh-CN" altLang="zh-CN" sz="1200" b="1" kern="1200" dirty="0" smtClean="0">
                <a:solidFill>
                  <a:schemeClr val="tx1"/>
                </a:solidFill>
                <a:effectLst/>
                <a:latin typeface="+mn-lt"/>
                <a:ea typeface="+mn-ea"/>
                <a:cs typeface="+mn-cs"/>
              </a:rPr>
              <a:t>“传帮带”</a:t>
            </a:r>
            <a:r>
              <a:rPr lang="zh-CN" altLang="zh-CN" sz="1200" kern="1200" dirty="0" smtClean="0">
                <a:solidFill>
                  <a:schemeClr val="tx1"/>
                </a:solidFill>
                <a:effectLst/>
                <a:latin typeface="+mn-lt"/>
                <a:ea typeface="+mn-ea"/>
                <a:cs typeface="+mn-cs"/>
              </a:rPr>
              <a:t>的角色，让旅游工作有条不紊的开展，后梳理出了</a:t>
            </a:r>
            <a:r>
              <a:rPr lang="zh-CN" altLang="zh-CN" sz="1200" b="1" kern="1200" dirty="0" smtClean="0">
                <a:solidFill>
                  <a:schemeClr val="tx1"/>
                </a:solidFill>
                <a:effectLst/>
                <a:latin typeface="+mn-lt"/>
                <a:ea typeface="+mn-ea"/>
                <a:cs typeface="+mn-cs"/>
              </a:rPr>
              <a:t>《旅游操作指引流程》</a:t>
            </a:r>
            <a:r>
              <a:rPr lang="zh-CN" altLang="zh-CN" sz="1200" kern="1200" dirty="0" smtClean="0">
                <a:solidFill>
                  <a:schemeClr val="tx1"/>
                </a:solidFill>
                <a:effectLst/>
                <a:latin typeface="+mn-lt"/>
                <a:ea typeface="+mn-ea"/>
                <a:cs typeface="+mn-cs"/>
              </a:rPr>
              <a:t>，有利于接手人提高工作效率，而非摸着石头重新过河，真正做到“高效工作、快乐生活”的目的。</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25</a:t>
            </a:fld>
            <a:endParaRPr lang="zh-CN" altLang="en-US"/>
          </a:p>
        </p:txBody>
      </p:sp>
    </p:spTree>
    <p:extLst>
      <p:ext uri="{BB962C8B-B14F-4D97-AF65-F5344CB8AC3E}">
        <p14:creationId xmlns:p14="http://schemas.microsoft.com/office/powerpoint/2010/main" xmlns="" val="3751040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这一年自己也存在也很多不足，不谈以往的过失、错误，只聊过失、错误中的经验教训及总结！“顺·追·问”“轻重缓急”是我</a:t>
            </a:r>
            <a:r>
              <a:rPr lang="en-US" altLang="zh-CN" sz="1200" kern="1200" dirty="0" smtClean="0">
                <a:solidFill>
                  <a:schemeClr val="tx1"/>
                </a:solidFill>
                <a:effectLst/>
                <a:latin typeface="+mn-lt"/>
                <a:ea typeface="+mn-ea"/>
                <a:cs typeface="+mn-cs"/>
              </a:rPr>
              <a:t>2014</a:t>
            </a:r>
            <a:r>
              <a:rPr lang="zh-CN" altLang="zh-CN" sz="1200" kern="1200" dirty="0" smtClean="0">
                <a:solidFill>
                  <a:schemeClr val="tx1"/>
                </a:solidFill>
                <a:effectLst/>
                <a:latin typeface="+mn-lt"/>
                <a:ea typeface="+mn-ea"/>
                <a:cs typeface="+mn-cs"/>
              </a:rPr>
              <a:t>年的关键词总结！一如既往，“再不努力就掉队了”——我的座右铭！</a:t>
            </a:r>
            <a:r>
              <a:rPr lang="en-US" altLang="zh-CN" sz="1200" kern="1200" dirty="0" smtClean="0">
                <a:solidFill>
                  <a:schemeClr val="tx1"/>
                </a:solidFill>
                <a:effectLst/>
                <a:latin typeface="+mn-lt"/>
                <a:ea typeface="+mn-ea"/>
                <a:cs typeface="+mn-cs"/>
              </a:rPr>
              <a:t>2015</a:t>
            </a:r>
            <a:r>
              <a:rPr lang="zh-CN" altLang="zh-CN" sz="1200" kern="1200" dirty="0" smtClean="0">
                <a:solidFill>
                  <a:schemeClr val="tx1"/>
                </a:solidFill>
                <a:effectLst/>
                <a:latin typeface="+mn-lt"/>
                <a:ea typeface="+mn-ea"/>
                <a:cs typeface="+mn-cs"/>
              </a:rPr>
              <a:t>，继续前行！与团队共奋进！</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28</a:t>
            </a:fld>
            <a:endParaRPr lang="zh-CN" altLang="en-US"/>
          </a:p>
        </p:txBody>
      </p:sp>
    </p:spTree>
    <p:extLst>
      <p:ext uri="{BB962C8B-B14F-4D97-AF65-F5344CB8AC3E}">
        <p14:creationId xmlns:p14="http://schemas.microsoft.com/office/powerpoint/2010/main" xmlns="" val="295887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99465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67725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529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572219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123803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378575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40219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912768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371008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114357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62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479903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sp>
        <p:nvSpPr>
          <p:cNvPr id="34" name="任意多边形 33"/>
          <p:cNvSpPr/>
          <p:nvPr/>
        </p:nvSpPr>
        <p:spPr>
          <a:xfrm>
            <a:off x="1466850" y="0"/>
            <a:ext cx="6419850" cy="6877050"/>
          </a:xfrm>
          <a:custGeom>
            <a:avLst/>
            <a:gdLst>
              <a:gd name="connsiteX0" fmla="*/ 95250 w 6419850"/>
              <a:gd name="connsiteY0" fmla="*/ 0 h 6877050"/>
              <a:gd name="connsiteX1" fmla="*/ 2533650 w 6419850"/>
              <a:gd name="connsiteY1" fmla="*/ 1524000 h 6877050"/>
              <a:gd name="connsiteX2" fmla="*/ 0 w 6419850"/>
              <a:gd name="connsiteY2" fmla="*/ 3695700 h 6877050"/>
              <a:gd name="connsiteX3" fmla="*/ 1162050 w 6419850"/>
              <a:gd name="connsiteY3" fmla="*/ 6877050 h 6877050"/>
              <a:gd name="connsiteX4" fmla="*/ 5391150 w 6419850"/>
              <a:gd name="connsiteY4" fmla="*/ 5676900 h 6877050"/>
              <a:gd name="connsiteX5" fmla="*/ 6419850 w 6419850"/>
              <a:gd name="connsiteY5" fmla="*/ 6819900 h 68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19850" h="6877050">
                <a:moveTo>
                  <a:pt x="95250" y="0"/>
                </a:moveTo>
                <a:lnTo>
                  <a:pt x="2533650" y="1524000"/>
                </a:lnTo>
                <a:lnTo>
                  <a:pt x="0" y="3695700"/>
                </a:lnTo>
                <a:lnTo>
                  <a:pt x="1162050" y="6877050"/>
                </a:lnTo>
                <a:lnTo>
                  <a:pt x="5391150" y="5676900"/>
                </a:lnTo>
                <a:lnTo>
                  <a:pt x="6419850" y="6819900"/>
                </a:lnTo>
              </a:path>
            </a:pathLst>
          </a:custGeom>
          <a:noFill/>
          <a:ln w="28575">
            <a:solidFill>
              <a:srgbClr val="D2472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9" name="等腰三角形 8"/>
          <p:cNvSpPr/>
          <p:nvPr/>
        </p:nvSpPr>
        <p:spPr>
          <a:xfrm rot="1490882">
            <a:off x="4017516" y="3201183"/>
            <a:ext cx="869953" cy="643516"/>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7310614">
            <a:off x="4902349" y="3259002"/>
            <a:ext cx="493417" cy="52787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059" y="3174109"/>
            <a:ext cx="4170586" cy="934053"/>
          </a:xfrm>
          <a:prstGeom prst="rect">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57486" y="1936684"/>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6816561">
            <a:off x="5453808" y="3272466"/>
            <a:ext cx="362553" cy="268185"/>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7310614">
            <a:off x="5876809" y="3519424"/>
            <a:ext cx="363741" cy="38914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490882">
            <a:off x="10209583" y="5167330"/>
            <a:ext cx="507661" cy="375524"/>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7310614">
            <a:off x="10725928" y="5201070"/>
            <a:ext cx="287933" cy="30804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6816561">
            <a:off x="11047731" y="5208927"/>
            <a:ext cx="211568" cy="156499"/>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7310614">
            <a:off x="11294574" y="5353039"/>
            <a:ext cx="212261" cy="227085"/>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rot="20533119">
            <a:off x="2407364" y="5166511"/>
            <a:ext cx="3839641" cy="461665"/>
          </a:xfrm>
          <a:prstGeom prst="rect">
            <a:avLst/>
          </a:prstGeom>
          <a:noFill/>
        </p:spPr>
        <p:txBody>
          <a:bodyPr wrap="none" rtlCol="0">
            <a:spAutoFit/>
          </a:bodyPr>
          <a:lstStyle/>
          <a:p>
            <a:r>
              <a:rPr lang="zh-CN" altLang="en-US" sz="2400" b="1" dirty="0" smtClean="0">
                <a:solidFill>
                  <a:srgbClr val="D24726"/>
                </a:solidFill>
                <a:latin typeface="微软雅黑" panose="020B0503020204020204" pitchFamily="34" charset="-122"/>
                <a:ea typeface="微软雅黑" panose="020B0503020204020204" pitchFamily="34" charset="-122"/>
              </a:rPr>
              <a:t>人力资源部：</a:t>
            </a:r>
            <a:r>
              <a:rPr lang="en-US" altLang="zh-CN" sz="2400" b="1" dirty="0" smtClean="0">
                <a:solidFill>
                  <a:srgbClr val="D24726"/>
                </a:solidFill>
                <a:latin typeface="微软雅黑" panose="020B0503020204020204" pitchFamily="34" charset="-122"/>
                <a:ea typeface="微软雅黑" panose="020B0503020204020204" pitchFamily="34" charset="-122"/>
              </a:rPr>
              <a:t>@</a:t>
            </a:r>
            <a:r>
              <a:rPr lang="zh-CN" altLang="en-US" sz="2400" b="1" dirty="0" smtClean="0">
                <a:solidFill>
                  <a:srgbClr val="D24726"/>
                </a:solidFill>
                <a:latin typeface="微软雅黑" panose="020B0503020204020204" pitchFamily="34" charset="-122"/>
                <a:ea typeface="微软雅黑" panose="020B0503020204020204" pitchFamily="34" charset="-122"/>
              </a:rPr>
              <a:t>花生</a:t>
            </a:r>
            <a:r>
              <a:rPr lang="en-US" altLang="zh-CN" sz="2400" b="1" dirty="0" err="1" smtClean="0">
                <a:solidFill>
                  <a:srgbClr val="D24726"/>
                </a:solidFill>
                <a:latin typeface="微软雅黑" panose="020B0503020204020204" pitchFamily="34" charset="-122"/>
                <a:ea typeface="微软雅黑" panose="020B0503020204020204" pitchFamily="34" charset="-122"/>
              </a:rPr>
              <a:t>PPTer</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
        <p:nvSpPr>
          <p:cNvPr id="35" name="椭圆 34"/>
          <p:cNvSpPr/>
          <p:nvPr/>
        </p:nvSpPr>
        <p:spPr>
          <a:xfrm>
            <a:off x="3164513" y="198112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82289" y="2383925"/>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椭圆 36"/>
          <p:cNvSpPr/>
          <p:nvPr/>
        </p:nvSpPr>
        <p:spPr>
          <a:xfrm>
            <a:off x="2613614" y="242836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269119" y="3379227"/>
            <a:ext cx="358303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2014</a:t>
            </a:r>
            <a:r>
              <a:rPr lang="zh-CN" altLang="en-US" sz="2800" b="1" dirty="0" smtClean="0">
                <a:solidFill>
                  <a:schemeClr val="bg1"/>
                </a:solidFill>
                <a:latin typeface="微软雅黑" panose="020B0503020204020204" pitchFamily="34" charset="-122"/>
                <a:ea typeface="微软雅黑" panose="020B0503020204020204" pitchFamily="34" charset="-122"/>
              </a:rPr>
              <a:t>年个人年终总结</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3" name="椭圆 42"/>
          <p:cNvSpPr/>
          <p:nvPr/>
        </p:nvSpPr>
        <p:spPr>
          <a:xfrm>
            <a:off x="1806982" y="4946755"/>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171752" y="590524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177248" y="608684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rot="20516809">
            <a:off x="2080956" y="4527919"/>
            <a:ext cx="1723549" cy="400110"/>
          </a:xfrm>
          <a:prstGeom prst="rect">
            <a:avLst/>
          </a:prstGeom>
          <a:noFill/>
        </p:spPr>
        <p:txBody>
          <a:bodyPr vert="horz" wrap="non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企业文化模块</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1989891" y="5423359"/>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rot="20516809">
            <a:off x="2310746" y="5105202"/>
            <a:ext cx="1210588" cy="400110"/>
          </a:xfrm>
          <a:prstGeom prst="rect">
            <a:avLst/>
          </a:prstGeom>
          <a:noFill/>
        </p:spPr>
        <p:txBody>
          <a:bodyPr vert="horz" wrap="none" rtlCol="0">
            <a:spAutoFit/>
          </a:bodyPr>
          <a:lstStyle>
            <a:defPPr>
              <a:defRPr lang="zh-CN"/>
            </a:defPPr>
            <a:lvl1pPr>
              <a:defRPr sz="2000" b="1">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smtClean="0"/>
              <a:t>培训模块</a:t>
            </a:r>
            <a:endParaRPr lang="zh-CN" altLang="en-US" dirty="0"/>
          </a:p>
        </p:txBody>
      </p:sp>
      <p:sp>
        <p:nvSpPr>
          <p:cNvPr id="28" name="文本框 27"/>
          <p:cNvSpPr txBox="1"/>
          <p:nvPr/>
        </p:nvSpPr>
        <p:spPr>
          <a:xfrm rot="20459160">
            <a:off x="2647105" y="5858044"/>
            <a:ext cx="2416624" cy="338554"/>
          </a:xfrm>
          <a:prstGeom prst="rect">
            <a:avLst/>
          </a:prstGeom>
          <a:noFill/>
        </p:spPr>
        <p:txBody>
          <a:bodyPr vert="horz" wrap="none" rtlCol="0">
            <a:spAutoFit/>
          </a:bodyPr>
          <a:lstStyle>
            <a:defPPr>
              <a:defRPr lang="zh-CN"/>
            </a:defPPr>
            <a:lvl1pPr>
              <a:defRPr sz="2000" b="1">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sz="1600" dirty="0"/>
              <a:t>新浪微博：</a:t>
            </a:r>
            <a:r>
              <a:rPr lang="en-US" altLang="zh-CN" sz="1600" dirty="0"/>
              <a:t>@</a:t>
            </a:r>
            <a:r>
              <a:rPr lang="zh-CN" altLang="en-US" sz="1600" dirty="0"/>
              <a:t>花生</a:t>
            </a:r>
            <a:r>
              <a:rPr lang="en-US" altLang="zh-CN" sz="1600" dirty="0" err="1"/>
              <a:t>PPTer</a:t>
            </a:r>
            <a:endParaRPr lang="zh-CN" altLang="en-US" sz="1600" dirty="0"/>
          </a:p>
        </p:txBody>
      </p:sp>
      <p:sp>
        <p:nvSpPr>
          <p:cNvPr id="29" name="椭圆 28"/>
          <p:cNvSpPr/>
          <p:nvPr/>
        </p:nvSpPr>
        <p:spPr>
          <a:xfrm>
            <a:off x="2372674" y="6366023"/>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4181421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5524631" y="2106005"/>
            <a:ext cx="6389864" cy="3323987"/>
          </a:xfrm>
          <a:prstGeom prst="rect">
            <a:avLst/>
          </a:prstGeom>
        </p:spPr>
        <p:txBody>
          <a:bodyPr wrap="square">
            <a:spAutoFit/>
          </a:bodyPr>
          <a:lstStyle/>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用</a:t>
            </a:r>
            <a:r>
              <a:rPr lang="zh-CN" altLang="en-US" sz="2800" b="1" dirty="0" smtClean="0">
                <a:solidFill>
                  <a:srgbClr val="D24726"/>
                </a:solidFill>
                <a:latin typeface="微软雅黑" panose="020B0503020204020204" pitchFamily="34" charset="-122"/>
                <a:ea typeface="微软雅黑" panose="020B0503020204020204" pitchFamily="34" charset="-122"/>
              </a:rPr>
              <a:t>数据说话！还蛮漂亮的！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原来今年你就做了这些工作！</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年底想加薪！</a:t>
            </a:r>
            <a:endParaRPr lang="en-US" altLang="zh-CN" sz="2800" b="1" dirty="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呵呵！有机会的哈！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继续努力哈！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Tree>
    <p:extLst>
      <p:ext uri="{BB962C8B-B14F-4D97-AF65-F5344CB8AC3E}">
        <p14:creationId xmlns:p14="http://schemas.microsoft.com/office/powerpoint/2010/main" xmlns="" val="21795846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9092" y="1554738"/>
            <a:ext cx="6389864" cy="4154984"/>
          </a:xfrm>
          <a:prstGeom prst="rect">
            <a:avLst/>
          </a:prstGeom>
        </p:spPr>
        <p:txBody>
          <a:bodyPr wrap="square">
            <a:spAutoFit/>
          </a:bodyPr>
          <a:lstStyle/>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我有这么肤浅么？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我</a:t>
            </a:r>
            <a:r>
              <a:rPr lang="zh-CN" altLang="en-US" sz="2800" b="1" dirty="0" smtClean="0">
                <a:solidFill>
                  <a:srgbClr val="D24726"/>
                </a:solidFill>
                <a:latin typeface="微软雅黑" panose="020B0503020204020204" pitchFamily="34" charset="-122"/>
                <a:ea typeface="微软雅黑" panose="020B0503020204020204" pitchFamily="34" charset="-122"/>
              </a:rPr>
              <a:t>只是在摆数据么？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我在强调我工作的量么？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我在邀功么？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你</a:t>
            </a:r>
            <a:r>
              <a:rPr lang="zh-CN" altLang="en-US" sz="2800" b="1" dirty="0" smtClean="0">
                <a:solidFill>
                  <a:srgbClr val="D24726"/>
                </a:solidFill>
                <a:latin typeface="微软雅黑" panose="020B0503020204020204" pitchFamily="34" charset="-122"/>
                <a:ea typeface="微软雅黑" panose="020B0503020204020204" pitchFamily="34" charset="-122"/>
              </a:rPr>
              <a:t>也太小看我了吧！</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（要是可以加薪、加奖金就爽了，想想还不错的，说不定实现了呢！您说是吧！）（剧情</a:t>
            </a:r>
            <a:r>
              <a:rPr lang="zh-CN" altLang="en-US" b="1" dirty="0">
                <a:solidFill>
                  <a:schemeClr val="bg2">
                    <a:lumMod val="50000"/>
                  </a:schemeClr>
                </a:solidFill>
                <a:latin typeface="微软雅黑" panose="020B0503020204020204" pitchFamily="34" charset="-122"/>
                <a:ea typeface="微软雅黑" panose="020B0503020204020204" pitchFamily="34" charset="-122"/>
              </a:rPr>
              <a:t>需要</a:t>
            </a:r>
            <a:r>
              <a:rPr lang="en-US" altLang="zh-CN" b="1" dirty="0">
                <a:solidFill>
                  <a:schemeClr val="bg2">
                    <a:lumMod val="50000"/>
                  </a:schemeClr>
                </a:solidFill>
                <a:latin typeface="微软雅黑" panose="020B0503020204020204" pitchFamily="34" charset="-122"/>
                <a:ea typeface="微软雅黑" panose="020B0503020204020204" pitchFamily="34" charset="-122"/>
              </a:rPr>
              <a:t>·</a:t>
            </a:r>
            <a:r>
              <a:rPr lang="zh-CN" altLang="en-US" b="1" dirty="0">
                <a:solidFill>
                  <a:schemeClr val="bg2">
                    <a:lumMod val="50000"/>
                  </a:schemeClr>
                </a:solidFill>
                <a:latin typeface="微软雅黑" panose="020B0503020204020204" pitchFamily="34" charset="-122"/>
                <a:ea typeface="微软雅黑" panose="020B0503020204020204" pitchFamily="34" charset="-122"/>
              </a:rPr>
              <a:t>请</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忽视）</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437368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1" name="矩形 10"/>
          <p:cNvSpPr/>
          <p:nvPr/>
        </p:nvSpPr>
        <p:spPr>
          <a:xfrm>
            <a:off x="5417860" y="1443993"/>
            <a:ext cx="5541292" cy="1069845"/>
          </a:xfrm>
          <a:prstGeom prst="rect">
            <a:avLst/>
          </a:prstGeom>
        </p:spPr>
        <p:txBody>
          <a:bodyPr wrap="square">
            <a:spAutoFit/>
          </a:bodyPr>
          <a:lstStyle/>
          <a:p>
            <a:pPr lvl="0" algn="just">
              <a:lnSpc>
                <a:spcPct val="150000"/>
              </a:lnSpc>
              <a:spcAft>
                <a:spcPts val="0"/>
              </a:spcAft>
            </a:pPr>
            <a:r>
              <a:rPr lang="zh-CN" altLang="en-US" sz="4800" b="1" dirty="0" smtClean="0">
                <a:solidFill>
                  <a:srgbClr val="D24726"/>
                </a:solidFill>
                <a:latin typeface="微软雅黑" panose="020B0503020204020204" pitchFamily="34" charset="-122"/>
                <a:ea typeface="微软雅黑" panose="020B0503020204020204" pitchFamily="34" charset="-122"/>
              </a:rPr>
              <a:t>怎么做才是关键！</a:t>
            </a:r>
            <a:endParaRPr lang="en-US" altLang="zh-CN" sz="4800" b="1" dirty="0" smtClean="0">
              <a:solidFill>
                <a:srgbClr val="D24726"/>
              </a:solidFill>
              <a:latin typeface="微软雅黑" panose="020B0503020204020204" pitchFamily="34" charset="-122"/>
              <a:ea typeface="微软雅黑" panose="020B0503020204020204" pitchFamily="34" charset="-122"/>
            </a:endParaRPr>
          </a:p>
        </p:txBody>
      </p:sp>
      <p:sp>
        <p:nvSpPr>
          <p:cNvPr id="13" name="矩形 12"/>
          <p:cNvSpPr/>
          <p:nvPr/>
        </p:nvSpPr>
        <p:spPr>
          <a:xfrm>
            <a:off x="5417860" y="3288950"/>
            <a:ext cx="4913495" cy="2400657"/>
          </a:xfrm>
          <a:prstGeom prst="rect">
            <a:avLst/>
          </a:prstGeom>
        </p:spPr>
        <p:txBody>
          <a:bodyPr wrap="square">
            <a:spAutoFit/>
          </a:bodyPr>
          <a:lstStyle/>
          <a:p>
            <a:pPr lvl="0" algn="just">
              <a:lnSpc>
                <a:spcPct val="150000"/>
              </a:lnSpc>
              <a:spcAft>
                <a:spcPts val="0"/>
              </a:spcAft>
            </a:pPr>
            <a:r>
              <a:rPr lang="zh-CN" altLang="zh-CN" sz="2000" b="1" kern="100" dirty="0">
                <a:solidFill>
                  <a:srgbClr val="D24726"/>
                </a:solidFill>
                <a:latin typeface="微软雅黑" panose="020B0503020204020204" pitchFamily="34" charset="-122"/>
                <a:ea typeface="微软雅黑" panose="020B0503020204020204" pitchFamily="34" charset="-122"/>
              </a:rPr>
              <a:t>培训管理工作：</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常规内部培训流程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a:t>
            </a:r>
            <a:r>
              <a:rPr lang="zh-CN" altLang="zh-CN" sz="2000" b="1" kern="100" dirty="0">
                <a:solidFill>
                  <a:srgbClr val="D24726"/>
                </a:solidFill>
                <a:latin typeface="微软雅黑" panose="020B0503020204020204" pitchFamily="34" charset="-122"/>
                <a:ea typeface="微软雅黑" panose="020B0503020204020204" pitchFamily="34" charset="-122"/>
              </a:rPr>
              <a:t>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外部培训流程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新员工入职培训指引</a:t>
            </a:r>
            <a:r>
              <a:rPr lang="zh-CN" altLang="zh-CN" sz="2000" b="1" kern="100" dirty="0" smtClean="0">
                <a:solidFill>
                  <a:srgbClr val="D24726"/>
                </a:solidFill>
                <a:latin typeface="微软雅黑" panose="020B0503020204020204" pitchFamily="34" charset="-122"/>
                <a:ea typeface="微软雅黑" panose="020B0503020204020204" pitchFamily="34" charset="-122"/>
              </a:rPr>
              <a:t>手册</a:t>
            </a:r>
            <a:r>
              <a:rPr lang="zh-CN" altLang="en-US" sz="2000" b="1" kern="100" dirty="0">
                <a:solidFill>
                  <a:srgbClr val="D24726"/>
                </a:solidFill>
                <a:latin typeface="微软雅黑" panose="020B0503020204020204" pitchFamily="34" charset="-122"/>
                <a:ea typeface="微软雅黑" panose="020B0503020204020204" pitchFamily="34" charset="-122"/>
              </a:rPr>
              <a:t>梳理</a:t>
            </a:r>
            <a:r>
              <a:rPr lang="zh-CN" altLang="zh-CN" sz="2000" b="1" kern="100" dirty="0" smtClean="0">
                <a:solidFill>
                  <a:srgbClr val="D24726"/>
                </a:solidFill>
                <a:latin typeface="微软雅黑" panose="020B0503020204020204" pitchFamily="34" charset="-122"/>
                <a:ea typeface="微软雅黑" panose="020B0503020204020204" pitchFamily="34" charset="-122"/>
              </a:rPr>
              <a:t>并执行</a:t>
            </a:r>
            <a:endParaRPr lang="en-US" altLang="zh-CN" sz="2000" b="1" kern="100"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en-US" sz="2000" b="1" kern="100" dirty="0" smtClean="0">
                <a:solidFill>
                  <a:srgbClr val="D24726"/>
                </a:solidFill>
                <a:latin typeface="微软雅黑" panose="020B0503020204020204" pitchFamily="34" charset="-122"/>
                <a:ea typeface="微软雅黑" panose="020B0503020204020204" pitchFamily="34" charset="-122"/>
              </a:rPr>
              <a:t>培训评估</a:t>
            </a:r>
            <a:r>
              <a:rPr lang="zh-CN" altLang="en-US" sz="2000" b="1" kern="100" dirty="0">
                <a:solidFill>
                  <a:srgbClr val="D24726"/>
                </a:solidFill>
                <a:latin typeface="微软雅黑" panose="020B0503020204020204" pitchFamily="34" charset="-122"/>
                <a:ea typeface="微软雅黑" panose="020B0503020204020204" pitchFamily="34" charset="-122"/>
              </a:rPr>
              <a:t>升级，全部采用问卷星形式</a:t>
            </a:r>
            <a:endParaRPr lang="zh-CN" altLang="zh-CN" sz="2000" b="1" kern="100"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843188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628767" y="2175434"/>
            <a:ext cx="3687608"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哦！</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不错！</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都是你做的啊！</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
        <p:nvSpPr>
          <p:cNvPr id="12" name="矩形 1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8" name="矩形 1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9" name="矩形 1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Tree>
    <p:extLst>
      <p:ext uri="{BB962C8B-B14F-4D97-AF65-F5344CB8AC3E}">
        <p14:creationId xmlns:p14="http://schemas.microsoft.com/office/powerpoint/2010/main" xmlns="" val="3405681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31508" y="1637178"/>
            <a:ext cx="5541292" cy="4154984"/>
          </a:xfrm>
          <a:prstGeom prst="rect">
            <a:avLst/>
          </a:prstGeom>
        </p:spPr>
        <p:txBody>
          <a:bodyPr wrap="square">
            <a:spAutoFit/>
          </a:bodyPr>
          <a:lstStyle/>
          <a:p>
            <a:pPr lvl="0" algn="just">
              <a:lnSpc>
                <a:spcPct val="150000"/>
              </a:lnSpc>
              <a:spcAft>
                <a:spcPts val="0"/>
              </a:spcAft>
            </a:pPr>
            <a:r>
              <a:rPr lang="zh-CN" altLang="en-US" sz="3600" b="1" dirty="0" smtClean="0">
                <a:solidFill>
                  <a:srgbClr val="D24726"/>
                </a:solidFill>
                <a:latin typeface="微软雅黑" panose="020B0503020204020204" pitchFamily="34" charset="-122"/>
                <a:ea typeface="微软雅黑" panose="020B0503020204020204" pitchFamily="34" charset="-122"/>
              </a:rPr>
              <a:t>请听我说完！</a:t>
            </a:r>
            <a:endParaRPr lang="en-US" altLang="zh-CN" sz="36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在此要感谢我们英明的领导！</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这些工作都是在领导的正确指导和呕心沥血的工作总结中梳理出来的！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更是在领导的指导下，明确了做与不做最大的区别！</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（请别想歪了哈）</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266378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44500" y="1848360"/>
            <a:ext cx="5020300" cy="3970318"/>
          </a:xfrm>
          <a:prstGeom prst="rect">
            <a:avLst/>
          </a:prstGeom>
        </p:spPr>
        <p:txBody>
          <a:bodyPr wrap="square">
            <a:spAutoFit/>
          </a:bodyPr>
          <a:lstStyle/>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高效工作</a:t>
            </a:r>
            <a:r>
              <a:rPr lang="en-US" altLang="zh-CN" sz="2400" b="1" dirty="0" smtClean="0">
                <a:solidFill>
                  <a:srgbClr val="D24726"/>
                </a:solidFill>
                <a:latin typeface="微软雅黑" panose="020B0503020204020204" pitchFamily="34" charset="-122"/>
                <a:ea typeface="微软雅黑" panose="020B0503020204020204" pitchFamily="34" charset="-122"/>
              </a:rPr>
              <a:t>·</a:t>
            </a:r>
            <a:r>
              <a:rPr lang="zh-CN" altLang="en-US" sz="2400" b="1" dirty="0" smtClean="0">
                <a:solidFill>
                  <a:srgbClr val="D24726"/>
                </a:solidFill>
                <a:latin typeface="微软雅黑" panose="020B0503020204020204" pitchFamily="34" charset="-122"/>
                <a:ea typeface="微软雅黑" panose="020B0503020204020204" pitchFamily="34" charset="-122"/>
              </a:rPr>
              <a:t>快乐生活一直以来都是我们所倡导的！积极响应这句话不是喊出来的，而是要做出来的！</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通过流程的梳理：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第一：大大的降低沟通成本，提高工作的效率！间接的为公司节约成本！提高单位时间的收益！</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第二：有助于公司培训模块的流程化管理！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第三：对自身来说，是自身价值的一个体现！</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643123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21" name="矩形 20"/>
          <p:cNvSpPr/>
          <p:nvPr/>
        </p:nvSpPr>
        <p:spPr>
          <a:xfrm>
            <a:off x="5802986" y="2362726"/>
            <a:ext cx="3687608" cy="2492990"/>
          </a:xfrm>
          <a:prstGeom prst="rect">
            <a:avLst/>
          </a:prstGeom>
        </p:spPr>
        <p:txBody>
          <a:bodyPr wrap="square">
            <a:spAutoFit/>
          </a:bodyPr>
          <a:lstStyle/>
          <a:p>
            <a:pPr lvl="0" algn="just">
              <a:lnSpc>
                <a:spcPct val="150000"/>
              </a:lnSpc>
              <a:spcAft>
                <a:spcPts val="0"/>
              </a:spcAft>
            </a:pPr>
            <a:r>
              <a:rPr lang="zh-CN" altLang="en-US" sz="6000" b="1" dirty="0">
                <a:solidFill>
                  <a:srgbClr val="D24726"/>
                </a:solidFill>
                <a:latin typeface="微软雅黑" panose="020B0503020204020204" pitchFamily="34" charset="-122"/>
                <a:ea typeface="微软雅黑" panose="020B0503020204020204" pitchFamily="34" charset="-122"/>
              </a:rPr>
              <a:t>还</a:t>
            </a:r>
            <a:r>
              <a:rPr lang="zh-CN" altLang="en-US" sz="6000" b="1" dirty="0" smtClean="0">
                <a:solidFill>
                  <a:srgbClr val="D24726"/>
                </a:solidFill>
                <a:latin typeface="微软雅黑" panose="020B0503020204020204" pitchFamily="34" charset="-122"/>
                <a:ea typeface="微软雅黑" panose="020B0503020204020204" pitchFamily="34" charset="-122"/>
              </a:rPr>
              <a:t>算</a:t>
            </a:r>
            <a:endParaRPr lang="en-US" altLang="zh-CN" sz="60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有点觉悟哈！</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315907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2781341"/>
            <a:ext cx="5280533" cy="3000821"/>
          </a:xfrm>
          <a:prstGeom prst="rect">
            <a:avLst/>
          </a:prstGeom>
        </p:spPr>
        <p:txBody>
          <a:bodyPr wrap="square">
            <a:spAutoFit/>
          </a:bodyPr>
          <a:lstStyle/>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通过这十个多月以来的学习与总结，培训方面收获还是有不少的：</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第一：培训基础的管理工作掌握了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第二：工作效率提高了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第三：懂得做好总结的重要性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第四：沟通的重要性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第五：</a:t>
            </a:r>
            <a:r>
              <a:rPr lang="zh-CN" altLang="en-US" b="1" dirty="0">
                <a:solidFill>
                  <a:srgbClr val="D24726"/>
                </a:solidFill>
                <a:latin typeface="微软雅黑" panose="020B0503020204020204" pitchFamily="34" charset="-122"/>
                <a:ea typeface="微软雅黑" panose="020B0503020204020204" pitchFamily="34" charset="-122"/>
              </a:rPr>
              <a:t>项目</a:t>
            </a:r>
            <a:r>
              <a:rPr lang="zh-CN" altLang="en-US" b="1" dirty="0" smtClean="0">
                <a:solidFill>
                  <a:srgbClr val="D24726"/>
                </a:solidFill>
                <a:latin typeface="微软雅黑" panose="020B0503020204020204" pitchFamily="34" charset="-122"/>
                <a:ea typeface="微软雅黑" panose="020B0503020204020204" pitchFamily="34" charset="-122"/>
              </a:rPr>
              <a:t>推进的轻重缓急把控</a:t>
            </a:r>
            <a:endParaRPr lang="en-US" altLang="zh-CN"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581012"/>
            <a:ext cx="2031325" cy="1200329"/>
          </a:xfrm>
          <a:prstGeom prst="rect">
            <a:avLst/>
          </a:prstGeom>
        </p:spPr>
        <p:txBody>
          <a:bodyPr wrap="none">
            <a:spAutoFit/>
          </a:bodyPr>
          <a:lstStyle/>
          <a:p>
            <a:r>
              <a:rPr lang="zh-CN" altLang="en-US" sz="7200" b="1" dirty="0">
                <a:solidFill>
                  <a:srgbClr val="D24726"/>
                </a:solidFill>
                <a:latin typeface="微软雅黑" panose="020B0503020204020204" pitchFamily="34" charset="-122"/>
                <a:ea typeface="微软雅黑" panose="020B0503020204020204" pitchFamily="34" charset="-122"/>
              </a:rPr>
              <a:t>收获</a:t>
            </a:r>
            <a:endParaRPr lang="zh-CN" altLang="en-US" sz="7200" dirty="0">
              <a:solidFill>
                <a:srgbClr val="D24726"/>
              </a:solidFill>
            </a:endParaRPr>
          </a:p>
        </p:txBody>
      </p:sp>
    </p:spTree>
    <p:extLst>
      <p:ext uri="{BB962C8B-B14F-4D97-AF65-F5344CB8AC3E}">
        <p14:creationId xmlns:p14="http://schemas.microsoft.com/office/powerpoint/2010/main" xmlns="" val="3568664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3381283"/>
            <a:ext cx="6366384" cy="2308324"/>
          </a:xfrm>
          <a:prstGeom prst="rect">
            <a:avLst/>
          </a:prstGeom>
        </p:spPr>
        <p:txBody>
          <a:bodyPr wrap="square">
            <a:spAutoFit/>
          </a:bodyPr>
          <a:lstStyle/>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在今年的基础上，对流程进一步的优化梳理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开发一些基层员工通用类课程</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协助部门领导开展各种培训项目训练营</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培训更加创新、新颖、有针对性、实用性</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2441694"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展望</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455419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509506" y="3381283"/>
            <a:ext cx="6900208" cy="2308324"/>
          </a:xfrm>
          <a:prstGeom prst="rect">
            <a:avLst/>
          </a:prstGeom>
        </p:spPr>
        <p:txBody>
          <a:bodyPr wrap="square">
            <a:spAutoFit/>
          </a:bodyPr>
          <a:lstStyle/>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集团与分公司的培训</a:t>
            </a:r>
            <a:r>
              <a:rPr lang="zh-CN" altLang="zh-CN" sz="2400" b="1" dirty="0" smtClean="0">
                <a:solidFill>
                  <a:srgbClr val="D24726"/>
                </a:solidFill>
                <a:latin typeface="微软雅黑" panose="020B0503020204020204" pitchFamily="34" charset="-122"/>
                <a:ea typeface="微软雅黑" panose="020B0503020204020204" pitchFamily="34" charset="-122"/>
              </a:rPr>
              <a:t>资源</a:t>
            </a:r>
            <a:r>
              <a:rPr lang="zh-CN" altLang="en-US" sz="2400" b="1" dirty="0">
                <a:solidFill>
                  <a:srgbClr val="D24726"/>
                </a:solidFill>
                <a:latin typeface="微软雅黑" panose="020B0503020204020204" pitchFamily="34" charset="-122"/>
                <a:ea typeface="微软雅黑" panose="020B0503020204020204" pitchFamily="34" charset="-122"/>
              </a:rPr>
              <a:t>整合</a:t>
            </a:r>
            <a:endParaRPr lang="zh-CN" altLang="zh-CN" sz="2400" b="1" dirty="0">
              <a:solidFill>
                <a:srgbClr val="D24726"/>
              </a:solidFill>
              <a:latin typeface="微软雅黑" panose="020B0503020204020204" pitchFamily="34" charset="-122"/>
              <a:ea typeface="微软雅黑" panose="020B0503020204020204" pitchFamily="34" charset="-122"/>
            </a:endParaRPr>
          </a:p>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培训制度的完善及流程梳理</a:t>
            </a:r>
          </a:p>
          <a:p>
            <a:pPr marL="285750" lvl="0" indent="-285750">
              <a:lnSpc>
                <a:spcPct val="200000"/>
              </a:lnSpc>
              <a:buFont typeface="Wingdings" panose="05000000000000000000" pitchFamily="2" charset="2"/>
              <a:buChar char="l"/>
            </a:pPr>
            <a:r>
              <a:rPr lang="zh-CN" altLang="zh-CN" sz="2400" b="1" dirty="0" smtClean="0">
                <a:solidFill>
                  <a:srgbClr val="D24726"/>
                </a:solidFill>
                <a:latin typeface="微软雅黑" panose="020B0503020204020204" pitchFamily="34" charset="-122"/>
                <a:ea typeface="微软雅黑" panose="020B0503020204020204" pitchFamily="34" charset="-122"/>
              </a:rPr>
              <a:t>培训</a:t>
            </a:r>
            <a:r>
              <a:rPr lang="zh-CN" altLang="en-US" sz="2400" b="1" dirty="0" smtClean="0">
                <a:solidFill>
                  <a:srgbClr val="D24726"/>
                </a:solidFill>
                <a:latin typeface="微软雅黑" panose="020B0503020204020204" pitchFamily="34" charset="-122"/>
                <a:ea typeface="微软雅黑" panose="020B0503020204020204" pitchFamily="34" charset="-122"/>
              </a:rPr>
              <a:t>部门</a:t>
            </a:r>
            <a:r>
              <a:rPr lang="zh-CN" altLang="zh-CN" sz="2400" b="1" dirty="0" smtClean="0">
                <a:solidFill>
                  <a:srgbClr val="D24726"/>
                </a:solidFill>
                <a:latin typeface="微软雅黑" panose="020B0503020204020204" pitchFamily="34" charset="-122"/>
                <a:ea typeface="微软雅黑" panose="020B0503020204020204" pitchFamily="34" charset="-122"/>
              </a:rPr>
              <a:t>与</a:t>
            </a:r>
            <a:r>
              <a:rPr lang="zh-CN" altLang="en-US" sz="2400" b="1" dirty="0" smtClean="0">
                <a:solidFill>
                  <a:srgbClr val="D24726"/>
                </a:solidFill>
                <a:latin typeface="微软雅黑" panose="020B0503020204020204" pitchFamily="34" charset="-122"/>
                <a:ea typeface="微软雅黑" panose="020B0503020204020204" pitchFamily="34" charset="-122"/>
              </a:rPr>
              <a:t>各</a:t>
            </a:r>
            <a:r>
              <a:rPr lang="zh-CN" altLang="zh-CN" sz="2400" b="1" dirty="0" smtClean="0">
                <a:solidFill>
                  <a:srgbClr val="D24726"/>
                </a:solidFill>
                <a:latin typeface="微软雅黑" panose="020B0503020204020204" pitchFamily="34" charset="-122"/>
                <a:ea typeface="微软雅黑" panose="020B0503020204020204" pitchFamily="34" charset="-122"/>
              </a:rPr>
              <a:t>部门</a:t>
            </a:r>
            <a:r>
              <a:rPr lang="zh-CN" altLang="en-US" sz="2400" b="1" dirty="0" smtClean="0">
                <a:solidFill>
                  <a:srgbClr val="D24726"/>
                </a:solidFill>
                <a:latin typeface="微软雅黑" panose="020B0503020204020204" pitchFamily="34" charset="-122"/>
                <a:ea typeface="微软雅黑" panose="020B0503020204020204" pitchFamily="34" charset="-122"/>
              </a:rPr>
              <a:t>的无缝</a:t>
            </a:r>
            <a:r>
              <a:rPr lang="zh-CN" altLang="zh-CN" sz="2400" b="1" dirty="0" smtClean="0">
                <a:solidFill>
                  <a:srgbClr val="D24726"/>
                </a:solidFill>
                <a:latin typeface="微软雅黑" panose="020B0503020204020204" pitchFamily="34" charset="-122"/>
                <a:ea typeface="微软雅黑" panose="020B0503020204020204" pitchFamily="34" charset="-122"/>
              </a:rPr>
              <a:t>对接</a:t>
            </a:r>
            <a:r>
              <a:rPr lang="zh-CN" altLang="en-US" sz="2400" b="1" dirty="0" smtClean="0">
                <a:solidFill>
                  <a:srgbClr val="D24726"/>
                </a:solidFill>
                <a:latin typeface="微软雅黑" panose="020B0503020204020204" pitchFamily="34" charset="-122"/>
                <a:ea typeface="微软雅黑" panose="020B0503020204020204" pitchFamily="34" charset="-122"/>
              </a:rPr>
              <a:t>、沟通零障碍</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3570208"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小期待</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704164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8356" y="920889"/>
            <a:ext cx="13515238" cy="5632311"/>
          </a:xfrm>
          <a:prstGeom prst="rect">
            <a:avLst/>
          </a:prstGeom>
          <a:noFill/>
        </p:spPr>
        <p:txBody>
          <a:bodyPr wrap="none" rtlCol="0">
            <a:spAutoFit/>
          </a:bodyPr>
          <a:lstStyle/>
          <a:p>
            <a:r>
              <a:rPr lang="en-US" altLang="zh-CN" sz="36000" dirty="0" smtClean="0">
                <a:solidFill>
                  <a:srgbClr val="D24726"/>
                </a:solidFill>
                <a:latin typeface="微软雅黑" panose="020B0503020204020204" pitchFamily="34" charset="-122"/>
                <a:ea typeface="微软雅黑" panose="020B0503020204020204" pitchFamily="34" charset="-122"/>
              </a:rPr>
              <a:t>《   》</a:t>
            </a:r>
            <a:endParaRPr lang="zh-CN" altLang="en-US" sz="36000" dirty="0">
              <a:solidFill>
                <a:srgbClr val="D2472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629140" y="597723"/>
            <a:ext cx="2954655" cy="646331"/>
          </a:xfrm>
          <a:prstGeom prst="rect">
            <a:avLst/>
          </a:prstGeom>
          <a:noFill/>
        </p:spPr>
        <p:txBody>
          <a:bodyPr wrap="none" rtlCol="0">
            <a:spAutoFit/>
          </a:bodyPr>
          <a:lstStyle/>
          <a:p>
            <a:r>
              <a:rPr lang="zh-CN" altLang="en-US" sz="3600" b="1" dirty="0" smtClean="0">
                <a:solidFill>
                  <a:srgbClr val="D24726"/>
                </a:solidFill>
                <a:latin typeface="微软雅黑" panose="020B0503020204020204" pitchFamily="34" charset="-122"/>
                <a:ea typeface="微软雅黑" panose="020B0503020204020204" pitchFamily="34" charset="-122"/>
              </a:rPr>
              <a:t>开篇自我调侃</a:t>
            </a:r>
            <a:endParaRPr lang="zh-CN" altLang="en-US" sz="3600" b="1" dirty="0">
              <a:solidFill>
                <a:srgbClr val="D2472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122256" y="1447215"/>
            <a:ext cx="4185761" cy="4524315"/>
          </a:xfrm>
          <a:prstGeom prst="rect">
            <a:avLst/>
          </a:prstGeom>
          <a:noFill/>
        </p:spPr>
        <p:txBody>
          <a:bodyPr wrap="none" rtlCol="0">
            <a:spAutoFit/>
          </a:bodyPr>
          <a:lstStyle/>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a:t>
            </a: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这</a:t>
            </a: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时间是过得神快</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万万没想到年终就来敲我家门</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万万没想到要做这么多的数据</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做个漂亮的年终总结这么的难</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总结总结再总结再总结再总结</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想进步要提升自己不总结行么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想想还是不能醉了！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因为总结汇报才开始呢！！！</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892352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776312" y="2087411"/>
            <a:ext cx="4619810" cy="3416320"/>
          </a:xfrm>
          <a:prstGeom prst="rect">
            <a:avLst/>
          </a:prstGeom>
        </p:spPr>
        <p:txBody>
          <a:bodyPr wrap="square">
            <a:spAutoFit/>
          </a:bodyPr>
          <a:lstStyle/>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说</a:t>
            </a:r>
            <a:r>
              <a:rPr lang="zh-CN" altLang="en-US" sz="2400" b="1" dirty="0" smtClean="0">
                <a:solidFill>
                  <a:srgbClr val="D24726"/>
                </a:solidFill>
                <a:latin typeface="微软雅黑" panose="020B0503020204020204" pitchFamily="34" charset="-122"/>
                <a:ea typeface="微软雅黑" panose="020B0503020204020204" pitchFamily="34" charset="-122"/>
              </a:rPr>
              <a:t>完培训啦！</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赶紧进入下一部分！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注意：简洁，明了！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说重点！</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你</a:t>
            </a:r>
            <a:r>
              <a:rPr lang="zh-CN" altLang="en-US" sz="2400" b="1" dirty="0" smtClean="0">
                <a:solidFill>
                  <a:srgbClr val="D24726"/>
                </a:solidFill>
                <a:latin typeface="微软雅黑" panose="020B0503020204020204" pitchFamily="34" charset="-122"/>
                <a:ea typeface="微软雅黑" panose="020B0503020204020204" pitchFamily="34" charset="-122"/>
              </a:rPr>
              <a:t>已经耽误我们太多时间了！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年终奖，你还想要么？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177434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7969" t="7969" r="7969" b="7969"/>
          <a:stretch/>
        </p:blipFill>
        <p:spPr>
          <a:xfrm>
            <a:off x="0" y="0"/>
            <a:ext cx="12192000" cy="6858000"/>
          </a:xfrm>
          <a:prstGeom prst="rect">
            <a:avLst/>
          </a:prstGeom>
        </p:spPr>
      </p:pic>
      <p:sp>
        <p:nvSpPr>
          <p:cNvPr id="4" name="矩形 3"/>
          <p:cNvSpPr/>
          <p:nvPr/>
        </p:nvSpPr>
        <p:spPr>
          <a:xfrm>
            <a:off x="0" y="4133850"/>
            <a:ext cx="12192000" cy="272415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053868" y="4772650"/>
            <a:ext cx="8084264" cy="1446550"/>
          </a:xfrm>
          <a:prstGeom prst="rect">
            <a:avLst/>
          </a:prstGeom>
        </p:spPr>
        <p:txBody>
          <a:bodyPr wrap="none">
            <a:spAutoFit/>
          </a:bodyPr>
          <a:lstStyle/>
          <a:p>
            <a:r>
              <a:rPr lang="zh-CN" altLang="en-US" sz="8800" b="1" dirty="0" smtClean="0">
                <a:solidFill>
                  <a:schemeClr val="bg1"/>
                </a:solidFill>
                <a:latin typeface="微软雅黑" panose="020B0503020204020204" pitchFamily="34" charset="-122"/>
                <a:ea typeface="微软雅黑" panose="020B0503020204020204" pitchFamily="34" charset="-122"/>
              </a:rPr>
              <a:t>果真不给谈情怀</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01325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3" name="矩形 2"/>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810161" y="1924168"/>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447139" y="1723578"/>
            <a:ext cx="3323778" cy="332377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4853204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058087" y="3083960"/>
            <a:ext cx="3877985"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文化传播</a:t>
            </a:r>
            <a:r>
              <a:rPr lang="zh-CN" altLang="zh-CN"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者</a:t>
            </a:r>
            <a:r>
              <a:rPr lang="zh-CN" altLang="en-US"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的角色</a:t>
            </a:r>
            <a:endParaRPr lang="zh-CN" altLang="en-US" sz="3600" dirty="0"/>
          </a:p>
        </p:txBody>
      </p:sp>
    </p:spTree>
    <p:extLst>
      <p:ext uri="{BB962C8B-B14F-4D97-AF65-F5344CB8AC3E}">
        <p14:creationId xmlns:p14="http://schemas.microsoft.com/office/powerpoint/2010/main" xmlns="" val="24388276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0285" y="324366"/>
            <a:ext cx="8145465" cy="6324745"/>
          </a:xfrm>
          <a:prstGeom prst="rect">
            <a:avLst/>
          </a:prstGeom>
        </p:spPr>
        <p:txBody>
          <a:bodyPr wrap="square">
            <a:spAutoFit/>
          </a:bodyPr>
          <a:lstStyle/>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华阳国际温馨关爱课程——如花般绽放（</a:t>
            </a:r>
            <a:r>
              <a:rPr lang="en-US" altLang="zh-CN" sz="1700" b="1" dirty="0">
                <a:solidFill>
                  <a:schemeClr val="tx1">
                    <a:lumMod val="65000"/>
                    <a:lumOff val="35000"/>
                  </a:schemeClr>
                </a:solidFill>
                <a:latin typeface="微软雅黑" pitchFamily="34" charset="-122"/>
                <a:ea typeface="微软雅黑" pitchFamily="34" charset="-122"/>
              </a:rPr>
              <a:t>3.8</a:t>
            </a:r>
            <a:r>
              <a:rPr lang="zh-CN" altLang="zh-CN" sz="1700" b="1" dirty="0">
                <a:solidFill>
                  <a:schemeClr val="tx1">
                    <a:lumMod val="65000"/>
                    <a:lumOff val="35000"/>
                  </a:schemeClr>
                </a:solidFill>
                <a:latin typeface="微软雅黑" pitchFamily="34" charset="-122"/>
                <a:ea typeface="微软雅黑" pitchFamily="34" charset="-122"/>
              </a:rPr>
              <a:t>妇女节活动）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华阳国际广州公司“创先锋•共发展”暨党支部成立大会（</a:t>
            </a:r>
            <a:r>
              <a:rPr lang="en-US" altLang="zh-CN" sz="1700" b="1" dirty="0">
                <a:solidFill>
                  <a:schemeClr val="tx1">
                    <a:lumMod val="65000"/>
                    <a:lumOff val="35000"/>
                  </a:schemeClr>
                </a:solidFill>
                <a:latin typeface="微软雅黑" pitchFamily="34" charset="-122"/>
                <a:ea typeface="微软雅黑" pitchFamily="34" charset="-122"/>
              </a:rPr>
              <a:t>3.21</a:t>
            </a:r>
            <a:r>
              <a:rPr lang="zh-CN" altLang="zh-CN" sz="1700" b="1" dirty="0">
                <a:solidFill>
                  <a:schemeClr val="tx1">
                    <a:lumMod val="65000"/>
                    <a:lumOff val="35000"/>
                  </a:schemeClr>
                </a:solidFill>
                <a:latin typeface="微软雅黑" pitchFamily="34" charset="-122"/>
                <a:ea typeface="微软雅黑" pitchFamily="34" charset="-122"/>
              </a:rPr>
              <a:t>党支部成立）</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华阳青年欢乐多之五四观影节（</a:t>
            </a:r>
            <a:r>
              <a:rPr lang="en-US" altLang="zh-CN" sz="1700" b="1" dirty="0">
                <a:solidFill>
                  <a:schemeClr val="tx1">
                    <a:lumMod val="65000"/>
                    <a:lumOff val="35000"/>
                  </a:schemeClr>
                </a:solidFill>
                <a:latin typeface="微软雅黑" pitchFamily="34" charset="-122"/>
                <a:ea typeface="微软雅黑" pitchFamily="34" charset="-122"/>
              </a:rPr>
              <a:t>5.4</a:t>
            </a:r>
            <a:r>
              <a:rPr lang="zh-CN" altLang="zh-CN" sz="1700" b="1" dirty="0">
                <a:solidFill>
                  <a:schemeClr val="tx1">
                    <a:lumMod val="65000"/>
                    <a:lumOff val="35000"/>
                  </a:schemeClr>
                </a:solidFill>
                <a:latin typeface="微软雅黑" pitchFamily="34" charset="-122"/>
                <a:ea typeface="微软雅黑" pitchFamily="34" charset="-122"/>
              </a:rPr>
              <a:t>青年节）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母爱永恒•感恩常在（</a:t>
            </a:r>
            <a:r>
              <a:rPr lang="en-US" altLang="zh-CN" sz="1700" b="1" dirty="0">
                <a:solidFill>
                  <a:schemeClr val="tx1">
                    <a:lumMod val="65000"/>
                    <a:lumOff val="35000"/>
                  </a:schemeClr>
                </a:solidFill>
                <a:latin typeface="微软雅黑" pitchFamily="34" charset="-122"/>
                <a:ea typeface="微软雅黑" pitchFamily="34" charset="-122"/>
              </a:rPr>
              <a:t>5.9</a:t>
            </a:r>
            <a:r>
              <a:rPr lang="zh-CN" altLang="zh-CN" sz="1700" b="1" dirty="0">
                <a:solidFill>
                  <a:schemeClr val="tx1">
                    <a:lumMod val="65000"/>
                    <a:lumOff val="35000"/>
                  </a:schemeClr>
                </a:solidFill>
                <a:latin typeface="微软雅黑" pitchFamily="34" charset="-122"/>
                <a:ea typeface="微软雅黑" pitchFamily="34" charset="-122"/>
              </a:rPr>
              <a:t>母亲节）</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“粽</a:t>
            </a:r>
            <a:r>
              <a:rPr lang="zh-CN" altLang="zh-CN" sz="1700" b="1" dirty="0" smtClean="0">
                <a:solidFill>
                  <a:srgbClr val="D24726"/>
                </a:solidFill>
                <a:latin typeface="微软雅黑" pitchFamily="34" charset="-122"/>
                <a:ea typeface="微软雅黑" pitchFamily="34" charset="-122"/>
              </a:rPr>
              <a:t>情六一”暨广州公司</a:t>
            </a:r>
            <a:r>
              <a:rPr lang="zh-CN" altLang="zh-CN" sz="1700" b="1" dirty="0">
                <a:solidFill>
                  <a:srgbClr val="D24726"/>
                </a:solidFill>
                <a:latin typeface="微软雅黑" pitchFamily="34" charset="-122"/>
                <a:ea typeface="微软雅黑" pitchFamily="34" charset="-122"/>
              </a:rPr>
              <a:t>儿童节</a:t>
            </a:r>
            <a:r>
              <a:rPr lang="en-US" altLang="zh-CN" sz="1700" b="1" dirty="0">
                <a:solidFill>
                  <a:srgbClr val="D24726"/>
                </a:solidFill>
                <a:latin typeface="微软雅黑" pitchFamily="34" charset="-122"/>
                <a:ea typeface="微软雅黑" pitchFamily="34" charset="-122"/>
              </a:rPr>
              <a:t>&amp;</a:t>
            </a:r>
            <a:r>
              <a:rPr lang="zh-CN" altLang="zh-CN" sz="1700" b="1" dirty="0">
                <a:solidFill>
                  <a:srgbClr val="D24726"/>
                </a:solidFill>
                <a:latin typeface="微软雅黑" pitchFamily="34" charset="-122"/>
                <a:ea typeface="微软雅黑" pitchFamily="34" charset="-122"/>
              </a:rPr>
              <a:t>端午节活动的通知（端午节</a:t>
            </a:r>
            <a:r>
              <a:rPr lang="en-US" altLang="zh-CN" sz="1700" b="1" dirty="0">
                <a:solidFill>
                  <a:srgbClr val="D24726"/>
                </a:solidFill>
                <a:latin typeface="微软雅黑" pitchFamily="34" charset="-122"/>
                <a:ea typeface="微软雅黑" pitchFamily="34" charset="-122"/>
              </a:rPr>
              <a:t>&amp;6.1</a:t>
            </a:r>
            <a:r>
              <a:rPr lang="zh-CN" altLang="zh-CN" sz="1700" b="1" dirty="0">
                <a:solidFill>
                  <a:srgbClr val="D24726"/>
                </a:solidFill>
                <a:latin typeface="微软雅黑" pitchFamily="34" charset="-122"/>
                <a:ea typeface="微软雅黑" pitchFamily="34" charset="-122"/>
              </a:rPr>
              <a:t>儿童节）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关注亚健康•白领中医保健活动暨父亲节（</a:t>
            </a:r>
            <a:r>
              <a:rPr lang="en-US" altLang="zh-CN" sz="1700" b="1" dirty="0">
                <a:solidFill>
                  <a:schemeClr val="tx1">
                    <a:lumMod val="65000"/>
                    <a:lumOff val="35000"/>
                  </a:schemeClr>
                </a:solidFill>
                <a:latin typeface="微软雅黑" pitchFamily="34" charset="-122"/>
                <a:ea typeface="微软雅黑" pitchFamily="34" charset="-122"/>
              </a:rPr>
              <a:t>6.13</a:t>
            </a:r>
            <a:r>
              <a:rPr lang="zh-CN" altLang="zh-CN" sz="1700" b="1" dirty="0">
                <a:solidFill>
                  <a:schemeClr val="tx1">
                    <a:lumMod val="65000"/>
                    <a:lumOff val="35000"/>
                  </a:schemeClr>
                </a:solidFill>
                <a:latin typeface="微软雅黑" pitchFamily="34" charset="-122"/>
                <a:ea typeface="微软雅黑" pitchFamily="34" charset="-122"/>
              </a:rPr>
              <a:t>父亲节）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舞动青春·扬帆起航——华阳国际广州公司篮球友谊赛（</a:t>
            </a:r>
            <a:r>
              <a:rPr lang="en-US" altLang="zh-CN" sz="1700" b="1" dirty="0">
                <a:solidFill>
                  <a:schemeClr val="tx1">
                    <a:lumMod val="65000"/>
                    <a:lumOff val="35000"/>
                  </a:schemeClr>
                </a:solidFill>
                <a:latin typeface="微软雅黑" pitchFamily="34" charset="-122"/>
                <a:ea typeface="微软雅黑" pitchFamily="34" charset="-122"/>
              </a:rPr>
              <a:t>8.15</a:t>
            </a:r>
            <a:r>
              <a:rPr lang="zh-CN" altLang="zh-CN" sz="1700" b="1" dirty="0">
                <a:solidFill>
                  <a:schemeClr val="tx1">
                    <a:lumMod val="65000"/>
                    <a:lumOff val="35000"/>
                  </a:schemeClr>
                </a:solidFill>
                <a:latin typeface="微软雅黑" pitchFamily="34" charset="-122"/>
                <a:ea typeface="微软雅黑" pitchFamily="34" charset="-122"/>
              </a:rPr>
              <a:t>新生篮球赛）</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爱健康•爱生活•爱工作——华阳国际广州公司健康周活动（</a:t>
            </a:r>
            <a:r>
              <a:rPr lang="en-US" altLang="zh-CN" sz="1700" b="1" dirty="0">
                <a:solidFill>
                  <a:srgbClr val="D24726"/>
                </a:solidFill>
                <a:latin typeface="微软雅黑" pitchFamily="34" charset="-122"/>
                <a:ea typeface="微软雅黑" pitchFamily="34" charset="-122"/>
              </a:rPr>
              <a:t>9.1-9.5</a:t>
            </a:r>
            <a:r>
              <a:rPr lang="zh-CN" altLang="zh-CN" sz="1700" b="1" dirty="0">
                <a:solidFill>
                  <a:srgbClr val="D24726"/>
                </a:solidFill>
                <a:latin typeface="微软雅黑" pitchFamily="34" charset="-122"/>
                <a:ea typeface="微软雅黑" pitchFamily="34" charset="-122"/>
              </a:rPr>
              <a:t>健康周</a:t>
            </a:r>
            <a:r>
              <a:rPr lang="zh-CN" altLang="zh-CN" sz="1700" b="1" dirty="0" smtClean="0">
                <a:solidFill>
                  <a:srgbClr val="D24726"/>
                </a:solidFill>
                <a:latin typeface="微软雅黑" pitchFamily="34" charset="-122"/>
                <a:ea typeface="微软雅黑" pitchFamily="34" charset="-122"/>
              </a:rPr>
              <a:t>）</a:t>
            </a:r>
            <a:endParaRPr lang="en-US" altLang="zh-CN" sz="1700" b="1" dirty="0" smtClean="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“天涯月（悦），华阳情”</a:t>
            </a:r>
            <a:r>
              <a:rPr lang="en-US" altLang="zh-CN" sz="1700" b="1" dirty="0">
                <a:solidFill>
                  <a:srgbClr val="D24726"/>
                </a:solidFill>
                <a:latin typeface="微软雅黑" pitchFamily="34" charset="-122"/>
                <a:ea typeface="微软雅黑" pitchFamily="34" charset="-122"/>
              </a:rPr>
              <a:t>——</a:t>
            </a:r>
            <a:r>
              <a:rPr lang="zh-CN" altLang="en-US" sz="1700" b="1" dirty="0">
                <a:solidFill>
                  <a:srgbClr val="D24726"/>
                </a:solidFill>
                <a:latin typeface="微软雅黑" pitchFamily="34" charset="-122"/>
                <a:ea typeface="微软雅黑" pitchFamily="34" charset="-122"/>
              </a:rPr>
              <a:t>华阳国际广州公司中秋专题</a:t>
            </a:r>
            <a:r>
              <a:rPr lang="zh-CN" altLang="en-US" sz="1700" b="1" dirty="0" smtClean="0">
                <a:solidFill>
                  <a:srgbClr val="D24726"/>
                </a:solidFill>
                <a:latin typeface="微软雅黑" pitchFamily="34" charset="-122"/>
                <a:ea typeface="微软雅黑" pitchFamily="34" charset="-122"/>
              </a:rPr>
              <a:t>活动（</a:t>
            </a:r>
            <a:r>
              <a:rPr lang="en-US" altLang="zh-CN" sz="1700" b="1" dirty="0" smtClean="0">
                <a:solidFill>
                  <a:srgbClr val="D24726"/>
                </a:solidFill>
                <a:latin typeface="微软雅黑" pitchFamily="34" charset="-122"/>
                <a:ea typeface="微软雅黑" pitchFamily="34" charset="-122"/>
              </a:rPr>
              <a:t>9.2</a:t>
            </a:r>
            <a:r>
              <a:rPr lang="zh-CN" altLang="en-US" sz="1700" b="1" dirty="0" smtClean="0">
                <a:solidFill>
                  <a:srgbClr val="D24726"/>
                </a:solidFill>
                <a:latin typeface="微软雅黑" pitchFamily="34" charset="-122"/>
                <a:ea typeface="微软雅黑" pitchFamily="34" charset="-122"/>
              </a:rPr>
              <a:t>中秋）</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珍惜生命•关爱健康——华阳国际广州公司健康专题活动（</a:t>
            </a:r>
            <a:r>
              <a:rPr lang="en-US" altLang="zh-CN" sz="1700" b="1" dirty="0">
                <a:solidFill>
                  <a:schemeClr val="tx1">
                    <a:lumMod val="65000"/>
                    <a:lumOff val="35000"/>
                  </a:schemeClr>
                </a:solidFill>
                <a:latin typeface="微软雅黑" pitchFamily="34" charset="-122"/>
                <a:ea typeface="微软雅黑" pitchFamily="34" charset="-122"/>
              </a:rPr>
              <a:t>10.30</a:t>
            </a:r>
            <a:r>
              <a:rPr lang="zh-CN" altLang="zh-CN" sz="1700" b="1" dirty="0">
                <a:solidFill>
                  <a:schemeClr val="tx1">
                    <a:lumMod val="65000"/>
                    <a:lumOff val="35000"/>
                  </a:schemeClr>
                </a:solidFill>
                <a:latin typeface="微软雅黑" pitchFamily="34" charset="-122"/>
                <a:ea typeface="微软雅黑" pitchFamily="34" charset="-122"/>
              </a:rPr>
              <a:t>健康日）</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洗手间文化布置设计（</a:t>
            </a:r>
            <a:r>
              <a:rPr lang="en-US" altLang="zh-CN" sz="1700" b="1" dirty="0">
                <a:solidFill>
                  <a:schemeClr val="tx1">
                    <a:lumMod val="65000"/>
                    <a:lumOff val="35000"/>
                  </a:schemeClr>
                </a:solidFill>
                <a:latin typeface="微软雅黑" pitchFamily="34" charset="-122"/>
                <a:ea typeface="微软雅黑" pitchFamily="34" charset="-122"/>
              </a:rPr>
              <a:t>11.30</a:t>
            </a:r>
            <a:r>
              <a:rPr lang="zh-CN" altLang="zh-CN" sz="1700" b="1" dirty="0">
                <a:solidFill>
                  <a:schemeClr val="tx1">
                    <a:lumMod val="65000"/>
                    <a:lumOff val="35000"/>
                  </a:schemeClr>
                </a:solidFill>
                <a:latin typeface="微软雅黑" pitchFamily="34" charset="-122"/>
                <a:ea typeface="微软雅黑" pitchFamily="34" charset="-122"/>
              </a:rPr>
              <a:t>洗手间文化</a:t>
            </a:r>
            <a:r>
              <a:rPr lang="zh-CN" altLang="zh-CN" sz="1700" b="1" dirty="0" smtClean="0">
                <a:solidFill>
                  <a:schemeClr val="tx1">
                    <a:lumMod val="65000"/>
                    <a:lumOff val="35000"/>
                  </a:schemeClr>
                </a:solidFill>
                <a:latin typeface="微软雅黑" pitchFamily="34" charset="-122"/>
                <a:ea typeface="微软雅黑" pitchFamily="34" charset="-122"/>
              </a:rPr>
              <a:t>）</a:t>
            </a:r>
            <a:endParaRPr lang="en-US" altLang="zh-CN" sz="1700" b="1" dirty="0" smtClean="0">
              <a:solidFill>
                <a:schemeClr val="tx1">
                  <a:lumMod val="65000"/>
                  <a:lumOff val="35000"/>
                </a:schemeClr>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平安</a:t>
            </a:r>
            <a:r>
              <a:rPr lang="zh-CN" altLang="en-US" sz="1700" b="1" dirty="0" smtClean="0">
                <a:solidFill>
                  <a:srgbClr val="D24726"/>
                </a:solidFill>
                <a:latin typeface="微软雅黑" pitchFamily="34" charset="-122"/>
                <a:ea typeface="微软雅黑" pitchFamily="34" charset="-122"/>
              </a:rPr>
              <a:t>夜</a:t>
            </a:r>
            <a:r>
              <a:rPr lang="en-US" altLang="zh-CN" sz="1700" b="1" dirty="0" smtClean="0">
                <a:solidFill>
                  <a:srgbClr val="D24726"/>
                </a:solidFill>
                <a:latin typeface="微软雅黑" pitchFamily="34" charset="-122"/>
                <a:ea typeface="微软雅黑" pitchFamily="34" charset="-122"/>
              </a:rPr>
              <a:t>&amp;</a:t>
            </a:r>
            <a:r>
              <a:rPr lang="zh-CN" altLang="en-US" sz="1700" b="1" dirty="0" smtClean="0">
                <a:solidFill>
                  <a:srgbClr val="D24726"/>
                </a:solidFill>
                <a:latin typeface="微软雅黑" pitchFamily="34" charset="-122"/>
                <a:ea typeface="微软雅黑" pitchFamily="34" charset="-122"/>
              </a:rPr>
              <a:t>圣诞节</a:t>
            </a:r>
            <a:r>
              <a:rPr lang="en-US" altLang="zh-CN" sz="1700" b="1" dirty="0" smtClean="0">
                <a:solidFill>
                  <a:srgbClr val="D24726"/>
                </a:solidFill>
                <a:latin typeface="微软雅黑" pitchFamily="34" charset="-122"/>
                <a:ea typeface="微软雅黑" pitchFamily="34" charset="-122"/>
              </a:rPr>
              <a:t>——</a:t>
            </a:r>
            <a:r>
              <a:rPr lang="zh-CN" altLang="en-US" sz="1700" b="1" dirty="0" smtClean="0">
                <a:solidFill>
                  <a:srgbClr val="D24726"/>
                </a:solidFill>
                <a:latin typeface="微软雅黑" pitchFamily="34" charset="-122"/>
                <a:ea typeface="微软雅黑" pitchFamily="34" charset="-122"/>
              </a:rPr>
              <a:t>我们约吧活动（</a:t>
            </a:r>
            <a:r>
              <a:rPr lang="en-US" altLang="zh-CN" sz="1700" b="1" dirty="0" smtClean="0">
                <a:solidFill>
                  <a:srgbClr val="D24726"/>
                </a:solidFill>
                <a:latin typeface="微软雅黑" pitchFamily="34" charset="-122"/>
                <a:ea typeface="微软雅黑" pitchFamily="34" charset="-122"/>
              </a:rPr>
              <a:t>12.24</a:t>
            </a:r>
            <a:r>
              <a:rPr lang="zh-CN" altLang="en-US" sz="1700" b="1" dirty="0">
                <a:solidFill>
                  <a:srgbClr val="D24726"/>
                </a:solidFill>
                <a:latin typeface="微软雅黑" pitchFamily="34" charset="-122"/>
                <a:ea typeface="微软雅黑" pitchFamily="34" charset="-122"/>
              </a:rPr>
              <a:t>平安夜</a:t>
            </a:r>
            <a:r>
              <a:rPr lang="en-US" altLang="zh-CN" sz="1700" b="1" dirty="0">
                <a:solidFill>
                  <a:srgbClr val="D24726"/>
                </a:solidFill>
                <a:latin typeface="微软雅黑" pitchFamily="34" charset="-122"/>
                <a:ea typeface="微软雅黑" pitchFamily="34" charset="-122"/>
              </a:rPr>
              <a:t>&amp;</a:t>
            </a:r>
            <a:r>
              <a:rPr lang="zh-CN" altLang="en-US" sz="1700" b="1" dirty="0">
                <a:solidFill>
                  <a:srgbClr val="D24726"/>
                </a:solidFill>
                <a:latin typeface="微软雅黑" pitchFamily="34" charset="-122"/>
                <a:ea typeface="微软雅黑" pitchFamily="34" charset="-122"/>
              </a:rPr>
              <a:t>圣诞节</a:t>
            </a:r>
            <a:r>
              <a:rPr lang="zh-CN" altLang="en-US" sz="1700" b="1" dirty="0" smtClean="0">
                <a:solidFill>
                  <a:srgbClr val="D24726"/>
                </a:solidFill>
                <a:latin typeface="微软雅黑" pitchFamily="34" charset="-122"/>
                <a:ea typeface="微软雅黑" pitchFamily="34" charset="-122"/>
              </a:rPr>
              <a:t>）</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购房活动宣讲会</a:t>
            </a:r>
            <a:r>
              <a:rPr lang="en-US" altLang="zh-CN" sz="1700" b="1" dirty="0">
                <a:solidFill>
                  <a:schemeClr val="tx1">
                    <a:lumMod val="65000"/>
                    <a:lumOff val="35000"/>
                  </a:schemeClr>
                </a:solidFill>
                <a:latin typeface="微软雅黑" pitchFamily="34" charset="-122"/>
                <a:ea typeface="微软雅黑" pitchFamily="34" charset="-122"/>
              </a:rPr>
              <a:t>2</a:t>
            </a:r>
            <a:r>
              <a:rPr lang="zh-CN" altLang="zh-CN" sz="1700" b="1" dirty="0">
                <a:solidFill>
                  <a:schemeClr val="tx1">
                    <a:lumMod val="65000"/>
                    <a:lumOff val="35000"/>
                  </a:schemeClr>
                </a:solidFill>
                <a:latin typeface="微软雅黑" pitchFamily="34" charset="-122"/>
                <a:ea typeface="微软雅黑" pitchFamily="34" charset="-122"/>
              </a:rPr>
              <a:t>场</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每月生日会、下午茶活动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文化活动通讯稿撰写超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篇</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活动主持超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场</a:t>
            </a:r>
          </a:p>
        </p:txBody>
      </p:sp>
      <p:sp>
        <p:nvSpPr>
          <p:cNvPr id="5" name="矩形 4"/>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715239" y="1716802"/>
            <a:ext cx="1922321" cy="584775"/>
          </a:xfrm>
          <a:prstGeom prst="rect">
            <a:avLst/>
          </a:prstGeom>
        </p:spPr>
        <p:txBody>
          <a:bodyPr wrap="none">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19</a:t>
            </a:r>
            <a:r>
              <a:rPr lang="zh-CN" altLang="zh-CN" sz="3200" b="1" dirty="0">
                <a:solidFill>
                  <a:schemeClr val="bg1"/>
                </a:solidFill>
                <a:latin typeface="微软雅黑" panose="020B0503020204020204" pitchFamily="34" charset="-122"/>
                <a:ea typeface="微软雅黑" panose="020B0503020204020204" pitchFamily="34" charset="-122"/>
              </a:rPr>
              <a:t>场活动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715239" y="2698720"/>
            <a:ext cx="1826141" cy="1569660"/>
          </a:xfrm>
          <a:prstGeom prst="rect">
            <a:avLst/>
          </a:prstGeom>
        </p:spPr>
        <p:txBody>
          <a:bodyPr wrap="none">
            <a:spAutoFit/>
          </a:bodyPr>
          <a:lstStyle/>
          <a:p>
            <a:pPr algn="ctr"/>
            <a:r>
              <a:rPr lang="zh-CN" altLang="zh-CN" sz="3200" b="1" dirty="0">
                <a:solidFill>
                  <a:schemeClr val="bg1"/>
                </a:solidFill>
                <a:latin typeface="微软雅黑" panose="020B0503020204020204" pitchFamily="34" charset="-122"/>
                <a:ea typeface="微软雅黑" panose="020B0503020204020204" pitchFamily="34" charset="-122"/>
              </a:rPr>
              <a:t>最低</a:t>
            </a:r>
            <a:r>
              <a:rPr lang="zh-CN" altLang="zh-CN" sz="3200" b="1" dirty="0" smtClean="0">
                <a:solidFill>
                  <a:schemeClr val="bg1"/>
                </a:solidFill>
                <a:latin typeface="微软雅黑" panose="020B0503020204020204" pitchFamily="34" charset="-122"/>
                <a:ea typeface="微软雅黑" panose="020B0503020204020204" pitchFamily="34" charset="-122"/>
              </a:rPr>
              <a:t>成本</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b="1" dirty="0">
                <a:solidFill>
                  <a:schemeClr val="bg1"/>
                </a:solidFill>
                <a:latin typeface="微软雅黑" panose="020B0503020204020204" pitchFamily="34" charset="-122"/>
                <a:ea typeface="微软雅黑" panose="020B0503020204020204" pitchFamily="34" charset="-122"/>
              </a:rPr>
              <a:t>举办</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zh-CN" sz="3200" b="1" dirty="0" smtClean="0">
                <a:solidFill>
                  <a:schemeClr val="bg1"/>
                </a:solidFill>
                <a:latin typeface="微软雅黑" panose="020B0503020204020204" pitchFamily="34" charset="-122"/>
                <a:ea typeface="微软雅黑" panose="020B0503020204020204" pitchFamily="34" charset="-122"/>
              </a:rPr>
              <a:t>最佳</a:t>
            </a:r>
            <a:r>
              <a:rPr lang="zh-CN" altLang="zh-CN" sz="3200" b="1" dirty="0">
                <a:solidFill>
                  <a:schemeClr val="bg1"/>
                </a:solidFill>
                <a:latin typeface="微软雅黑" panose="020B0503020204020204" pitchFamily="34" charset="-122"/>
                <a:ea typeface="微软雅黑" panose="020B0503020204020204" pitchFamily="34" charset="-122"/>
              </a:rPr>
              <a:t>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67148" y="2622520"/>
            <a:ext cx="1922321" cy="17285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697217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03334" y="1973750"/>
            <a:ext cx="3416320"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《旅游申请单》</a:t>
            </a:r>
            <a:endParaRPr lang="zh-CN" altLang="en-US" sz="3600" dirty="0">
              <a:solidFill>
                <a:srgbClr val="D24726"/>
              </a:solidFill>
              <a:latin typeface="微软雅黑" panose="020B0503020204020204" pitchFamily="34" charset="-122"/>
              <a:ea typeface="微软雅黑" panose="020B0503020204020204" pitchFamily="34" charset="-122"/>
            </a:endParaRPr>
          </a:p>
        </p:txBody>
      </p:sp>
      <p:sp>
        <p:nvSpPr>
          <p:cNvPr id="3" name="矩形 2"/>
          <p:cNvSpPr/>
          <p:nvPr/>
        </p:nvSpPr>
        <p:spPr>
          <a:xfrm>
            <a:off x="5187180" y="2912469"/>
            <a:ext cx="1728358"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传帮带</a:t>
            </a:r>
            <a:endParaRPr lang="zh-CN" altLang="en-US" sz="4000" dirty="0">
              <a:solidFill>
                <a:srgbClr val="D24726"/>
              </a:solidFill>
              <a:latin typeface="微软雅黑" panose="020B0503020204020204" pitchFamily="34" charset="-122"/>
              <a:ea typeface="微软雅黑" panose="020B0503020204020204" pitchFamily="34" charset="-122"/>
            </a:endParaRPr>
          </a:p>
        </p:txBody>
      </p:sp>
      <p:sp>
        <p:nvSpPr>
          <p:cNvPr id="5" name="矩形 4"/>
          <p:cNvSpPr/>
          <p:nvPr/>
        </p:nvSpPr>
        <p:spPr>
          <a:xfrm>
            <a:off x="3756969" y="3912743"/>
            <a:ext cx="5314275"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《旅游操作指引流程》</a:t>
            </a:r>
            <a:endParaRPr lang="zh-CN" altLang="en-US"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xmlns="" val="13425001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076059" y="742709"/>
            <a:ext cx="2698175" cy="523220"/>
          </a:xfrm>
          <a:prstGeom prst="rect">
            <a:avLst/>
          </a:prstGeom>
          <a:noFill/>
        </p:spPr>
        <p:txBody>
          <a:bodyPr wrap="none" rtlCol="0">
            <a:spAutoFit/>
          </a:bodyPr>
          <a:lstStyle/>
          <a:p>
            <a:r>
              <a:rPr lang="zh-CN" altLang="en-US" sz="2800" b="1" dirty="0" smtClean="0">
                <a:solidFill>
                  <a:srgbClr val="D24726"/>
                </a:solidFill>
                <a:latin typeface="微软雅黑" pitchFamily="34" charset="-122"/>
                <a:ea typeface="微软雅黑" pitchFamily="34" charset="-122"/>
              </a:rPr>
              <a:t>工作权重比例：</a:t>
            </a:r>
            <a:endParaRPr lang="en-US" altLang="zh-CN" sz="2800" b="1" dirty="0" smtClean="0">
              <a:solidFill>
                <a:srgbClr val="D24726"/>
              </a:solidFill>
              <a:latin typeface="微软雅黑" pitchFamily="34" charset="-122"/>
              <a:ea typeface="微软雅黑" pitchFamily="34" charset="-122"/>
            </a:endParaRPr>
          </a:p>
        </p:txBody>
      </p:sp>
      <p:sp>
        <p:nvSpPr>
          <p:cNvPr id="6" name="矩形 5"/>
          <p:cNvSpPr/>
          <p:nvPr/>
        </p:nvSpPr>
        <p:spPr>
          <a:xfrm>
            <a:off x="4118428" y="1316056"/>
            <a:ext cx="8073572" cy="2769989"/>
          </a:xfrm>
          <a:prstGeom prst="rect">
            <a:avLst/>
          </a:prstGeom>
        </p:spPr>
        <p:txBody>
          <a:bodyPr wrap="square">
            <a:spAutoFit/>
          </a:bodyPr>
          <a:lstStyle/>
          <a:p>
            <a:pPr marL="285750" indent="-285750">
              <a:lnSpc>
                <a:spcPct val="150000"/>
              </a:lnSpc>
              <a:buFont typeface="Wingdings" pitchFamily="2" charset="2"/>
              <a:buChar char="l"/>
            </a:pPr>
            <a:r>
              <a:rPr lang="en-US" altLang="zh-CN" sz="2000" b="1" dirty="0">
                <a:solidFill>
                  <a:srgbClr val="D24726"/>
                </a:solidFill>
                <a:latin typeface="微软雅黑" pitchFamily="34" charset="-122"/>
                <a:ea typeface="微软雅黑" pitchFamily="34" charset="-122"/>
              </a:rPr>
              <a:t>20%</a:t>
            </a:r>
            <a:r>
              <a:rPr lang="zh-CN" altLang="en-US" sz="2000" b="1" dirty="0">
                <a:solidFill>
                  <a:srgbClr val="D24726"/>
                </a:solidFill>
                <a:latin typeface="微软雅黑" pitchFamily="34" charset="-122"/>
                <a:ea typeface="微软雅黑" pitchFamily="34" charset="-122"/>
              </a:rPr>
              <a:t>的精力放在培训的基础管理</a:t>
            </a:r>
            <a:r>
              <a:rPr lang="zh-CN" altLang="en-US" sz="2000" b="1" dirty="0" smtClean="0">
                <a:solidFill>
                  <a:srgbClr val="D24726"/>
                </a:solidFill>
                <a:latin typeface="微软雅黑" pitchFamily="34" charset="-122"/>
                <a:ea typeface="微软雅黑" pitchFamily="34" charset="-122"/>
              </a:rPr>
              <a:t>上（流程优化）</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45%</a:t>
            </a:r>
            <a:r>
              <a:rPr lang="zh-CN" altLang="en-US" sz="2000" b="1" dirty="0">
                <a:solidFill>
                  <a:srgbClr val="D24726"/>
                </a:solidFill>
                <a:latin typeface="微软雅黑" pitchFamily="34" charset="-122"/>
                <a:ea typeface="微软雅黑" pitchFamily="34" charset="-122"/>
              </a:rPr>
              <a:t>的精力放在培训项目工作</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8%</a:t>
            </a:r>
            <a:r>
              <a:rPr lang="zh-CN" altLang="en-US" sz="2000" b="1" dirty="0" smtClean="0">
                <a:solidFill>
                  <a:srgbClr val="D24726"/>
                </a:solidFill>
                <a:latin typeface="微软雅黑" pitchFamily="34" charset="-122"/>
                <a:ea typeface="微软雅黑" pitchFamily="34" charset="-122"/>
              </a:rPr>
              <a:t>的精力放在课程开发</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25%</a:t>
            </a:r>
            <a:r>
              <a:rPr lang="zh-CN" altLang="en-US" sz="2000" b="1" dirty="0">
                <a:solidFill>
                  <a:srgbClr val="D24726"/>
                </a:solidFill>
                <a:latin typeface="微软雅黑" pitchFamily="34" charset="-122"/>
                <a:ea typeface="微软雅黑" pitchFamily="34" charset="-122"/>
              </a:rPr>
              <a:t>的精力放在企业文化模块</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a:t>
            </a:r>
            <a:r>
              <a:rPr lang="zh-CN" altLang="en-US" sz="2000" b="1" dirty="0" smtClean="0">
                <a:solidFill>
                  <a:srgbClr val="D24726"/>
                </a:solidFill>
                <a:latin typeface="微软雅黑" pitchFamily="34" charset="-122"/>
                <a:ea typeface="微软雅黑" pitchFamily="34" charset="-122"/>
              </a:rPr>
              <a:t>的精力放在工作传承上</a:t>
            </a:r>
            <a:endParaRPr lang="en-US" altLang="zh-CN" sz="2000" b="1" dirty="0" smtClean="0">
              <a:solidFill>
                <a:srgbClr val="D24726"/>
              </a:solidFill>
              <a:latin typeface="微软雅黑" pitchFamily="34" charset="-122"/>
              <a:ea typeface="微软雅黑" pitchFamily="34" charset="-122"/>
            </a:endParaRPr>
          </a:p>
          <a:p>
            <a:pPr>
              <a:lnSpc>
                <a:spcPct val="150000"/>
              </a:lnSpc>
            </a:pPr>
            <a:r>
              <a:rPr lang="en-US" altLang="zh-CN" sz="1600" b="1" dirty="0">
                <a:solidFill>
                  <a:srgbClr val="D24726"/>
                </a:solidFill>
                <a:latin typeface="微软雅黑" pitchFamily="34" charset="-122"/>
                <a:ea typeface="微软雅黑" pitchFamily="34" charset="-122"/>
              </a:rPr>
              <a:t> </a:t>
            </a:r>
            <a:r>
              <a:rPr lang="en-US" altLang="zh-CN" sz="1600" b="1" dirty="0" smtClean="0">
                <a:solidFill>
                  <a:srgbClr val="D24726"/>
                </a:solidFill>
                <a:latin typeface="微软雅黑" pitchFamily="34" charset="-122"/>
                <a:ea typeface="微软雅黑" pitchFamily="34" charset="-122"/>
              </a:rPr>
              <a:t>   </a:t>
            </a:r>
            <a:r>
              <a:rPr lang="zh-CN" altLang="en-US" sz="1600" b="1" dirty="0" smtClean="0">
                <a:solidFill>
                  <a:schemeClr val="tx1">
                    <a:lumMod val="50000"/>
                    <a:lumOff val="50000"/>
                  </a:schemeClr>
                </a:solidFill>
                <a:latin typeface="微软雅黑" pitchFamily="34" charset="-122"/>
                <a:ea typeface="微软雅黑" pitchFamily="34" charset="-122"/>
              </a:rPr>
              <a:t>（文化模块与行政部一同联合举办，学习集团，让公司福利更好的得到体现）</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7" name="矩形 6"/>
          <p:cNvSpPr/>
          <p:nvPr/>
        </p:nvSpPr>
        <p:spPr>
          <a:xfrm>
            <a:off x="4118427" y="4066032"/>
            <a:ext cx="6215744" cy="1938992"/>
          </a:xfrm>
          <a:prstGeom prst="rect">
            <a:avLst/>
          </a:prstGeom>
        </p:spPr>
        <p:txBody>
          <a:bodyPr wrap="square">
            <a:spAutoFit/>
          </a:bodyPr>
          <a:lstStyle/>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公司</a:t>
            </a:r>
            <a:r>
              <a:rPr lang="zh-CN" altLang="en-US" sz="2000" b="1" dirty="0" smtClean="0">
                <a:solidFill>
                  <a:srgbClr val="D24726"/>
                </a:solidFill>
                <a:latin typeface="微软雅黑" pitchFamily="34" charset="-122"/>
                <a:ea typeface="微软雅黑" pitchFamily="34" charset="-122"/>
              </a:rPr>
              <a:t>内分享</a:t>
            </a:r>
            <a:r>
              <a:rPr lang="en-US" altLang="zh-CN" sz="2000" b="1" dirty="0" smtClean="0">
                <a:solidFill>
                  <a:srgbClr val="D24726"/>
                </a:solidFill>
                <a:latin typeface="微软雅黑" pitchFamily="34" charset="-122"/>
                <a:ea typeface="微软雅黑" pitchFamily="34" charset="-122"/>
              </a:rPr>
              <a:t>3—5</a:t>
            </a:r>
            <a:r>
              <a:rPr lang="zh-CN" altLang="en-US" sz="2000" b="1" dirty="0" smtClean="0">
                <a:solidFill>
                  <a:srgbClr val="D24726"/>
                </a:solidFill>
                <a:latin typeface="微软雅黑" pitchFamily="34" charset="-122"/>
                <a:ea typeface="微软雅黑" pitchFamily="34" charset="-122"/>
              </a:rPr>
              <a:t>场课程</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熟读</a:t>
            </a:r>
            <a:r>
              <a:rPr lang="en-US" altLang="zh-CN" sz="2000" b="1" dirty="0">
                <a:solidFill>
                  <a:srgbClr val="D24726"/>
                </a:solidFill>
                <a:latin typeface="微软雅黑" pitchFamily="34" charset="-122"/>
                <a:ea typeface="微软雅黑" pitchFamily="34" charset="-122"/>
              </a:rPr>
              <a:t>10-15</a:t>
            </a:r>
            <a:r>
              <a:rPr lang="zh-CN" altLang="en-US" sz="2000" b="1" dirty="0">
                <a:solidFill>
                  <a:srgbClr val="D24726"/>
                </a:solidFill>
                <a:latin typeface="微软雅黑" pitchFamily="34" charset="-122"/>
                <a:ea typeface="微软雅黑" pitchFamily="34" charset="-122"/>
              </a:rPr>
              <a:t>本培训管理类</a:t>
            </a:r>
            <a:r>
              <a:rPr lang="zh-CN" altLang="en-US" sz="2000" b="1" dirty="0" smtClean="0">
                <a:solidFill>
                  <a:srgbClr val="D24726"/>
                </a:solidFill>
                <a:latin typeface="微软雅黑" pitchFamily="34" charset="-122"/>
                <a:ea typeface="微软雅黑" pitchFamily="34" charset="-122"/>
              </a:rPr>
              <a:t>书籍</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独立操作培训基础管理工作</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组织策划更多新颖、贴心、创意、低成本的活动</a:t>
            </a:r>
            <a:endParaRPr lang="en-US" altLang="zh-CN" sz="2000" b="1" dirty="0" smtClean="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xmlns="" val="36505120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264745" y="1798448"/>
            <a:ext cx="1415772" cy="461665"/>
          </a:xfrm>
          <a:prstGeom prst="rect">
            <a:avLst/>
          </a:prstGeom>
          <a:noFill/>
        </p:spPr>
        <p:txBody>
          <a:bodyPr wrap="none" rtlCol="0">
            <a:spAutoFit/>
          </a:bodyPr>
          <a:lstStyle/>
          <a:p>
            <a:r>
              <a:rPr lang="zh-CN" altLang="en-US" sz="2400" b="1" dirty="0" smtClean="0">
                <a:solidFill>
                  <a:srgbClr val="D24726"/>
                </a:solidFill>
                <a:latin typeface="微软雅黑" pitchFamily="34" charset="-122"/>
                <a:ea typeface="微软雅黑" pitchFamily="34" charset="-122"/>
              </a:rPr>
              <a:t>工作外：</a:t>
            </a:r>
            <a:endParaRPr lang="en-US" altLang="zh-CN" sz="2400" b="1" dirty="0" smtClean="0">
              <a:solidFill>
                <a:srgbClr val="D24726"/>
              </a:solidFill>
              <a:latin typeface="微软雅黑" pitchFamily="34" charset="-122"/>
              <a:ea typeface="微软雅黑" pitchFamily="34" charset="-122"/>
            </a:endParaRPr>
          </a:p>
        </p:txBody>
      </p:sp>
      <p:sp>
        <p:nvSpPr>
          <p:cNvPr id="6" name="矩形 5"/>
          <p:cNvSpPr/>
          <p:nvPr/>
        </p:nvSpPr>
        <p:spPr>
          <a:xfrm>
            <a:off x="4307114" y="2367171"/>
            <a:ext cx="6096000" cy="2585323"/>
          </a:xfrm>
          <a:prstGeom prst="rect">
            <a:avLst/>
          </a:prstGeom>
        </p:spPr>
        <p:txBody>
          <a:bodyPr>
            <a:spAutoFit/>
          </a:bodyPr>
          <a:lstStyle/>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举办</a:t>
            </a:r>
            <a:r>
              <a:rPr lang="zh-CN" altLang="en-US" b="1" dirty="0">
                <a:solidFill>
                  <a:srgbClr val="D24726"/>
                </a:solidFill>
                <a:latin typeface="微软雅黑" pitchFamily="34" charset="-122"/>
                <a:ea typeface="微软雅黑" pitchFamily="34" charset="-122"/>
              </a:rPr>
              <a:t>一次</a:t>
            </a:r>
            <a:r>
              <a:rPr lang="zh-CN" altLang="en-US" b="1" dirty="0" smtClean="0">
                <a:solidFill>
                  <a:srgbClr val="D24726"/>
                </a:solidFill>
                <a:latin typeface="微软雅黑" pitchFamily="34" charset="-122"/>
                <a:ea typeface="微软雅黑" pitchFamily="34" charset="-122"/>
              </a:rPr>
              <a:t>书画展</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a:solidFill>
                  <a:srgbClr val="D24726"/>
                </a:solidFill>
                <a:latin typeface="微软雅黑" pitchFamily="34" charset="-122"/>
                <a:ea typeface="微软雅黑" pitchFamily="34" charset="-122"/>
              </a:rPr>
              <a:t>出一</a:t>
            </a:r>
            <a:r>
              <a:rPr lang="zh-CN" altLang="en-US" b="1" dirty="0" smtClean="0">
                <a:solidFill>
                  <a:srgbClr val="D24726"/>
                </a:solidFill>
                <a:latin typeface="微软雅黑" pitchFamily="34" charset="-122"/>
                <a:ea typeface="微软雅黑" pitchFamily="34" charset="-122"/>
              </a:rPr>
              <a:t>本自己的书画集</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高校分享</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场课程</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参加培训、企业文化交流会</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次</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PPT</a:t>
            </a:r>
            <a:r>
              <a:rPr lang="zh-CN" altLang="en-US" b="1" dirty="0" smtClean="0">
                <a:solidFill>
                  <a:srgbClr val="D24726"/>
                </a:solidFill>
                <a:latin typeface="微软雅黑" pitchFamily="34" charset="-122"/>
                <a:ea typeface="微软雅黑" pitchFamily="34" charset="-122"/>
              </a:rPr>
              <a:t>读书笔记</a:t>
            </a:r>
            <a:r>
              <a:rPr lang="en-US" altLang="zh-CN" b="1" dirty="0" smtClean="0">
                <a:solidFill>
                  <a:srgbClr val="D24726"/>
                </a:solidFill>
                <a:latin typeface="微软雅黑" pitchFamily="34" charset="-122"/>
                <a:ea typeface="微软雅黑" pitchFamily="34" charset="-122"/>
              </a:rPr>
              <a:t>5-10</a:t>
            </a:r>
            <a:r>
              <a:rPr lang="zh-CN" altLang="en-US" b="1" dirty="0" smtClean="0">
                <a:solidFill>
                  <a:srgbClr val="D24726"/>
                </a:solidFill>
                <a:latin typeface="微软雅黑" pitchFamily="34" charset="-122"/>
                <a:ea typeface="微软雅黑" pitchFamily="34" charset="-122"/>
              </a:rPr>
              <a:t>篇</a:t>
            </a:r>
            <a:endParaRPr lang="en-US" altLang="zh-CN"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a:t>
            </a:r>
          </a:p>
        </p:txBody>
      </p:sp>
    </p:spTree>
    <p:extLst>
      <p:ext uri="{BB962C8B-B14F-4D97-AF65-F5344CB8AC3E}">
        <p14:creationId xmlns:p14="http://schemas.microsoft.com/office/powerpoint/2010/main" xmlns="" val="37695835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95330" y="2482334"/>
            <a:ext cx="4448654"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“顺·追·问”“轻重缓急”</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591033" y="3149084"/>
            <a:ext cx="3057247"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再不努力就掉队了</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3488168" y="3815834"/>
            <a:ext cx="5692584" cy="523220"/>
          </a:xfrm>
          <a:prstGeom prst="rect">
            <a:avLst/>
          </a:prstGeom>
        </p:spPr>
        <p:txBody>
          <a:bodyPr wrap="none">
            <a:spAutoFit/>
          </a:bodyPr>
          <a:lstStyle/>
          <a:p>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2015</a:t>
            </a:r>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，继续前行！与团队共奋进！</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195727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57367" y="1899560"/>
            <a:ext cx="4229068" cy="2978217"/>
          </a:xfrm>
          <a:prstGeom prst="rect">
            <a:avLst/>
          </a:prstGeom>
        </p:spPr>
      </p:pic>
      <p:sp>
        <p:nvSpPr>
          <p:cNvPr id="4" name="矩形 3"/>
          <p:cNvSpPr/>
          <p:nvPr/>
        </p:nvSpPr>
        <p:spPr>
          <a:xfrm>
            <a:off x="6393001" y="1847381"/>
            <a:ext cx="4619810"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够简洁明了！</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我</a:t>
            </a:r>
            <a:r>
              <a:rPr lang="zh-CN" altLang="en-US" sz="4400" b="1" dirty="0" smtClean="0">
                <a:solidFill>
                  <a:srgbClr val="D24726"/>
                </a:solidFill>
                <a:latin typeface="微软雅黑" panose="020B0503020204020204" pitchFamily="34" charset="-122"/>
                <a:ea typeface="微软雅黑" panose="020B0503020204020204" pitchFamily="34" charset="-122"/>
              </a:rPr>
              <a:t>喜欢！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这</a:t>
            </a:r>
            <a:r>
              <a:rPr lang="zh-CN" altLang="en-US" sz="4400" b="1" dirty="0" smtClean="0">
                <a:solidFill>
                  <a:srgbClr val="D24726"/>
                </a:solidFill>
                <a:latin typeface="微软雅黑" panose="020B0503020204020204" pitchFamily="34" charset="-122"/>
                <a:ea typeface="微软雅黑" panose="020B0503020204020204" pitchFamily="34" charset="-122"/>
              </a:rPr>
              <a:t>才是效率嘛！</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l="21667" r="21667"/>
          <a:stretch/>
        </p:blipFill>
        <p:spPr>
          <a:xfrm>
            <a:off x="10245425" y="5104014"/>
            <a:ext cx="1534772" cy="1521230"/>
          </a:xfrm>
          <a:prstGeom prst="ellipse">
            <a:avLst/>
          </a:prstGeom>
        </p:spPr>
      </p:pic>
    </p:spTree>
    <p:extLst>
      <p:ext uri="{BB962C8B-B14F-4D97-AF65-F5344CB8AC3E}">
        <p14:creationId xmlns:p14="http://schemas.microsoft.com/office/powerpoint/2010/main" xmlns="" val="39302377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xmlns="" val="0"/>
              </a:ext>
            </a:extLst>
          </a:blip>
          <a:srcRect b="2281"/>
          <a:stretch/>
        </p:blipFill>
        <p:spPr>
          <a:xfrm>
            <a:off x="1489471" y="889506"/>
            <a:ext cx="3810000" cy="4421188"/>
          </a:xfrm>
          <a:prstGeom prst="rect">
            <a:avLst/>
          </a:prstGeom>
        </p:spPr>
      </p:pic>
      <p:sp>
        <p:nvSpPr>
          <p:cNvPr id="6" name="文本框 5"/>
          <p:cNvSpPr txBox="1"/>
          <p:nvPr/>
        </p:nvSpPr>
        <p:spPr>
          <a:xfrm>
            <a:off x="5698482" y="2651163"/>
            <a:ext cx="5519460" cy="1482650"/>
          </a:xfrm>
          <a:prstGeom prst="rect">
            <a:avLst/>
          </a:prstGeom>
          <a:noFill/>
        </p:spPr>
        <p:txBody>
          <a:bodyPr wrap="none" rtlCol="0">
            <a:spAutoFit/>
          </a:bodyPr>
          <a:lstStyle/>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纳尼！才开始？</a:t>
            </a:r>
            <a:endParaRPr lang="en-US" altLang="zh-CN" sz="32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你已经耽误大家好多时间了！</a:t>
            </a:r>
            <a:endParaRPr lang="en-US" altLang="zh-CN" sz="32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556562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4" name="文本框 3"/>
          <p:cNvSpPr txBox="1"/>
          <p:nvPr/>
        </p:nvSpPr>
        <p:spPr>
          <a:xfrm>
            <a:off x="1108328" y="3260815"/>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108328" y="3824434"/>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108328" y="4388053"/>
            <a:ext cx="1338828" cy="369332"/>
          </a:xfrm>
          <a:prstGeom prst="rect">
            <a:avLst/>
          </a:prstGeom>
          <a:noFill/>
        </p:spPr>
        <p:txBody>
          <a:bodyPr vert="horz" wrap="none"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人力资源部</a:t>
            </a:r>
            <a:endPar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108328" y="4836128"/>
            <a:ext cx="3199017" cy="707886"/>
          </a:xfrm>
          <a:prstGeom prst="rect">
            <a:avLst/>
          </a:prstGeom>
        </p:spPr>
        <p:txBody>
          <a:bodyPr wrap="none">
            <a:spAutoFit/>
          </a:bodyPr>
          <a:lstStyle/>
          <a:p>
            <a:r>
              <a:rPr lang="en-US" altLang="zh-CN" sz="4000" b="1" dirty="0" smtClean="0">
                <a:solidFill>
                  <a:srgbClr val="D24726"/>
                </a:solidFill>
                <a:latin typeface="微软雅黑" panose="020B0503020204020204" pitchFamily="34" charset="-122"/>
                <a:ea typeface="微软雅黑" panose="020B0503020204020204" pitchFamily="34" charset="-122"/>
              </a:rPr>
              <a:t>@</a:t>
            </a:r>
            <a:r>
              <a:rPr lang="zh-CN" altLang="en-US" sz="4000" b="1" dirty="0" smtClean="0">
                <a:solidFill>
                  <a:srgbClr val="D24726"/>
                </a:solidFill>
                <a:latin typeface="微软雅黑" panose="020B0503020204020204" pitchFamily="34" charset="-122"/>
                <a:ea typeface="微软雅黑" panose="020B0503020204020204" pitchFamily="34" charset="-122"/>
              </a:rPr>
              <a:t>花生</a:t>
            </a:r>
            <a:r>
              <a:rPr lang="en-US" altLang="zh-CN" sz="4000" b="1" dirty="0" err="1" smtClean="0">
                <a:solidFill>
                  <a:srgbClr val="D24726"/>
                </a:solidFill>
                <a:latin typeface="微软雅黑" panose="020B0503020204020204" pitchFamily="34" charset="-122"/>
                <a:ea typeface="微软雅黑" panose="020B0503020204020204" pitchFamily="34" charset="-122"/>
              </a:rPr>
              <a:t>PPTer</a:t>
            </a:r>
            <a:endParaRPr lang="zh-CN" altLang="en-US" sz="4000" b="1" dirty="0">
              <a:solidFill>
                <a:srgbClr val="D24726"/>
              </a:solidFill>
              <a:latin typeface="微软雅黑" panose="020B0503020204020204" pitchFamily="34" charset="-122"/>
              <a:ea typeface="微软雅黑" panose="020B0503020204020204" pitchFamily="34" charset="-122"/>
            </a:endParaRPr>
          </a:p>
        </p:txBody>
      </p:sp>
      <p:sp>
        <p:nvSpPr>
          <p:cNvPr id="8" name="矩形 7"/>
          <p:cNvSpPr/>
          <p:nvPr/>
        </p:nvSpPr>
        <p:spPr>
          <a:xfrm>
            <a:off x="0" y="977616"/>
            <a:ext cx="838200" cy="5029542"/>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00544" y="906324"/>
            <a:ext cx="2890885" cy="2354491"/>
          </a:xfrm>
          <a:prstGeom prst="rect">
            <a:avLst/>
          </a:prstGeom>
          <a:noFill/>
        </p:spPr>
        <p:txBody>
          <a:bodyPr wrap="square" rtlCol="0">
            <a:spAutoFit/>
          </a:bodyPr>
          <a:lstStyle/>
          <a:p>
            <a:pPr>
              <a:lnSpc>
                <a:spcPct val="150000"/>
              </a:lnSpc>
            </a:pPr>
            <a:r>
              <a:rPr lang="zh-CN" altLang="en-US" sz="4400" b="1" dirty="0" smtClean="0">
                <a:solidFill>
                  <a:srgbClr val="D24726"/>
                </a:solidFill>
                <a:latin typeface="微软雅黑" panose="020B0503020204020204" pitchFamily="34" charset="-122"/>
                <a:ea typeface="微软雅黑" panose="020B0503020204020204" pitchFamily="34" charset="-122"/>
              </a:rPr>
              <a:t>鸣谢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我的老板（给了我平台）</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我的领导（给了我指导）</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我的团队（给了我支持）</a:t>
            </a:r>
            <a:endParaRPr lang="zh-CN" altLang="en-US" b="1" dirty="0">
              <a:solidFill>
                <a:srgbClr val="D24726"/>
              </a:solidFill>
              <a:latin typeface="微软雅黑" panose="020B0503020204020204" pitchFamily="34" charset="-122"/>
              <a:ea typeface="微软雅黑" panose="020B0503020204020204" pitchFamily="34" charset="-122"/>
            </a:endParaRPr>
          </a:p>
        </p:txBody>
      </p:sp>
      <p:sp>
        <p:nvSpPr>
          <p:cNvPr id="10" name="矩形 9"/>
          <p:cNvSpPr/>
          <p:nvPr/>
        </p:nvSpPr>
        <p:spPr>
          <a:xfrm>
            <a:off x="1010409" y="5499327"/>
            <a:ext cx="2824812" cy="507831"/>
          </a:xfrm>
          <a:prstGeom prst="rect">
            <a:avLst/>
          </a:prstGeom>
        </p:spPr>
        <p:txBody>
          <a:bodyPr wrap="none">
            <a:spAutoFit/>
          </a:bodyPr>
          <a:lstStyle/>
          <a:p>
            <a:pPr lvl="0" algn="just">
              <a:lnSpc>
                <a:spcPct val="150000"/>
              </a:lnSpc>
              <a:spcAft>
                <a:spcPts val="0"/>
              </a:spcAft>
            </a:pPr>
            <a:r>
              <a:rPr lang="zh-CN" altLang="en-US" b="1" dirty="0">
                <a:solidFill>
                  <a:schemeClr val="bg2">
                    <a:lumMod val="50000"/>
                  </a:schemeClr>
                </a:solidFill>
                <a:latin typeface="微软雅黑" panose="020B0503020204020204" pitchFamily="34" charset="-122"/>
                <a:ea typeface="微软雅黑" panose="020B0503020204020204" pitchFamily="34" charset="-122"/>
              </a:rPr>
              <a:t>（剧情需要</a:t>
            </a:r>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请多多担待）</a:t>
            </a:r>
            <a:endParaRPr lang="en-US" altLang="zh-CN"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055995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14550" y="247650"/>
            <a:ext cx="8020050" cy="64008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23600" y="5008364"/>
            <a:ext cx="4134465"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好戏才刚开始呢</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3267" t="3632" r="3532" b="11059"/>
          <a:stretch/>
        </p:blipFill>
        <p:spPr>
          <a:xfrm>
            <a:off x="2350353" y="480378"/>
            <a:ext cx="7491294" cy="4236402"/>
          </a:xfrm>
          <a:prstGeom prst="rect">
            <a:avLst/>
          </a:prstGeom>
        </p:spPr>
      </p:pic>
      <p:sp>
        <p:nvSpPr>
          <p:cNvPr id="7" name="矩形 6"/>
          <p:cNvSpPr/>
          <p:nvPr/>
        </p:nvSpPr>
        <p:spPr>
          <a:xfrm>
            <a:off x="4348889" y="5700057"/>
            <a:ext cx="3702167" cy="369332"/>
          </a:xfrm>
          <a:prstGeom prst="rect">
            <a:avLst/>
          </a:prstGeom>
        </p:spPr>
        <p:txBody>
          <a:bodyPr wrap="none">
            <a:spAutoFit/>
          </a:bodyPr>
          <a:lstStyle/>
          <a:p>
            <a:r>
              <a:rPr lang="zh-CN" altLang="en-US" dirty="0" smtClean="0">
                <a:solidFill>
                  <a:schemeClr val="bg1"/>
                </a:solidFill>
              </a:rPr>
              <a:t>JUST THE BEGINNING OF THE DRAMA</a:t>
            </a:r>
            <a:endParaRPr lang="zh-CN" altLang="en-US" dirty="0">
              <a:solidFill>
                <a:schemeClr val="bg1"/>
              </a:solidFill>
            </a:endParaRPr>
          </a:p>
        </p:txBody>
      </p:sp>
    </p:spTree>
    <p:extLst>
      <p:ext uri="{BB962C8B-B14F-4D97-AF65-F5344CB8AC3E}">
        <p14:creationId xmlns:p14="http://schemas.microsoft.com/office/powerpoint/2010/main" xmlns="" val="16635434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矩形 3"/>
          <p:cNvSpPr/>
          <p:nvPr/>
        </p:nvSpPr>
        <p:spPr>
          <a:xfrm>
            <a:off x="6096000"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8711" y="3392488"/>
            <a:ext cx="4339650" cy="3000821"/>
          </a:xfrm>
          <a:prstGeom prst="rect">
            <a:avLst/>
          </a:prstGeom>
          <a:noFill/>
        </p:spPr>
        <p:txBody>
          <a:bodyPr wrap="none" rtlCol="0">
            <a:spAutoFit/>
          </a:bodyPr>
          <a:lstStyle/>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2014</a:t>
            </a:r>
            <a:r>
              <a:rPr lang="zh-CN" altLang="en-US" b="1" dirty="0" smtClean="0">
                <a:solidFill>
                  <a:schemeClr val="bg1"/>
                </a:solidFill>
                <a:latin typeface="微软雅黑" panose="020B0503020204020204" pitchFamily="34" charset="-122"/>
                <a:ea typeface="微软雅黑" panose="020B0503020204020204" pitchFamily="34" charset="-122"/>
              </a:rPr>
              <a:t>年</a:t>
            </a:r>
            <a:r>
              <a:rPr lang="en-US" altLang="zh-CN" b="1" dirty="0" smtClean="0">
                <a:solidFill>
                  <a:schemeClr val="bg1"/>
                </a:solidFill>
                <a:latin typeface="微软雅黑" panose="020B0503020204020204" pitchFamily="34" charset="-122"/>
                <a:ea typeface="微软雅黑" panose="020B0503020204020204" pitchFamily="34" charset="-122"/>
              </a:rPr>
              <a:t>2</a:t>
            </a:r>
            <a:r>
              <a:rPr lang="zh-CN" altLang="en-US" b="1" dirty="0" smtClean="0">
                <a:solidFill>
                  <a:schemeClr val="bg1"/>
                </a:solidFill>
                <a:latin typeface="微软雅黑" panose="020B0503020204020204" pitchFamily="34" charset="-122"/>
                <a:ea typeface="微软雅黑" panose="020B0503020204020204" pitchFamily="34" charset="-122"/>
              </a:rPr>
              <a:t>月</a:t>
            </a:r>
            <a:r>
              <a:rPr lang="en-US" altLang="zh-CN" b="1" dirty="0" smtClean="0">
                <a:solidFill>
                  <a:schemeClr val="bg1"/>
                </a:solidFill>
                <a:latin typeface="微软雅黑" panose="020B0503020204020204" pitchFamily="34" charset="-122"/>
                <a:ea typeface="微软雅黑" panose="020B0503020204020204" pitchFamily="34" charset="-122"/>
              </a:rPr>
              <a:t>26</a:t>
            </a:r>
            <a:r>
              <a:rPr lang="zh-CN" altLang="en-US" b="1" dirty="0" smtClean="0">
                <a:solidFill>
                  <a:schemeClr val="bg1"/>
                </a:solidFill>
                <a:latin typeface="微软雅黑" panose="020B0503020204020204" pitchFamily="34" charset="-122"/>
                <a:ea typeface="微软雅黑" panose="020B0503020204020204" pitchFamily="34" charset="-122"/>
              </a:rPr>
              <a:t>日</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怀着一个年轻人应有的梦想</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我重新踏上了寻找实现梦想开花的新地方</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新</a:t>
            </a:r>
            <a:r>
              <a:rPr lang="zh-CN" altLang="en-US" b="1" dirty="0" smtClean="0">
                <a:solidFill>
                  <a:schemeClr val="bg1"/>
                </a:solidFill>
                <a:latin typeface="微软雅黑" panose="020B0503020204020204" pitchFamily="34" charset="-122"/>
                <a:ea typeface="微软雅黑" panose="020B0503020204020204" pitchFamily="34" charset="-122"/>
              </a:rPr>
              <a:t>地方有了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但是花还在酝酿着</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还在不断的吸收养分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因为想开得更加惊艳</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618711" y="778137"/>
            <a:ext cx="2954655" cy="2585323"/>
          </a:xfrm>
          <a:prstGeom prst="rect">
            <a:avLst/>
          </a:prstGeom>
          <a:noFill/>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rPr>
              <a:t>结缘华阳</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感恩润土</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指待花开</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5359295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1963" y="0"/>
            <a:ext cx="9150038" cy="6858000"/>
          </a:xfrm>
          <a:prstGeom prst="rect">
            <a:avLst/>
          </a:prstGeom>
        </p:spPr>
      </p:pic>
      <p:sp>
        <p:nvSpPr>
          <p:cNvPr id="5" name="矩形 4"/>
          <p:cNvSpPr/>
          <p:nvPr/>
        </p:nvSpPr>
        <p:spPr>
          <a:xfrm>
            <a:off x="0" y="0"/>
            <a:ext cx="3947886" cy="68580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09371" y="0"/>
            <a:ext cx="3947886" cy="22352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41306" y="450096"/>
            <a:ext cx="4801314" cy="3570208"/>
          </a:xfrm>
          <a:prstGeom prst="rect">
            <a:avLst/>
          </a:prstGeom>
          <a:noFill/>
        </p:spPr>
        <p:txBody>
          <a:bodyPr wrap="none" rtlCol="0">
            <a:spAutoFit/>
          </a:bodyPr>
          <a:lstStyle/>
          <a:p>
            <a:r>
              <a:rPr lang="zh-CN" altLang="en-US" sz="16600" b="1" dirty="0" smtClean="0">
                <a:solidFill>
                  <a:srgbClr val="D24726"/>
                </a:solidFill>
                <a:latin typeface="微软雅黑" panose="020B0503020204020204" pitchFamily="34" charset="-122"/>
                <a:ea typeface="微软雅黑" panose="020B0503020204020204" pitchFamily="34" charset="-122"/>
              </a:rPr>
              <a:t>听听</a:t>
            </a:r>
            <a:endParaRPr lang="en-US" altLang="zh-CN" sz="16600" b="1" dirty="0" smtClean="0">
              <a:solidFill>
                <a:srgbClr val="D24726"/>
              </a:solidFill>
              <a:latin typeface="微软雅黑" panose="020B0503020204020204" pitchFamily="34" charset="-122"/>
              <a:ea typeface="微软雅黑" panose="020B0503020204020204" pitchFamily="34" charset="-122"/>
            </a:endParaRPr>
          </a:p>
          <a:p>
            <a:r>
              <a:rPr lang="zh-CN" altLang="en-US" sz="6000" b="1" dirty="0" smtClean="0">
                <a:solidFill>
                  <a:srgbClr val="D24726"/>
                </a:solidFill>
                <a:latin typeface="微软雅黑" panose="020B0503020204020204" pitchFamily="34" charset="-122"/>
                <a:ea typeface="微软雅黑" panose="020B0503020204020204" pitchFamily="34" charset="-122"/>
              </a:rPr>
              <a:t>都做了些啥？</a:t>
            </a:r>
            <a:endParaRPr lang="zh-CN" altLang="en-US" sz="6000" b="1" dirty="0">
              <a:solidFill>
                <a:srgbClr val="D24726"/>
              </a:solidFill>
              <a:latin typeface="微软雅黑" panose="020B0503020204020204" pitchFamily="34" charset="-122"/>
              <a:ea typeface="微软雅黑" panose="020B0503020204020204" pitchFamily="34" charset="-122"/>
            </a:endParaRPr>
          </a:p>
        </p:txBody>
      </p:sp>
      <p:sp>
        <p:nvSpPr>
          <p:cNvPr id="8" name="矩形 7"/>
          <p:cNvSpPr/>
          <p:nvPr/>
        </p:nvSpPr>
        <p:spPr>
          <a:xfrm>
            <a:off x="464457" y="450096"/>
            <a:ext cx="4862286" cy="3715504"/>
          </a:xfrm>
          <a:prstGeom prst="rect">
            <a:avLst/>
          </a:prstGeom>
          <a:no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8174954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print">
            <a:extLst>
              <a:ext uri="{28A0092B-C50C-407E-A947-70E740481C1C}">
                <a14:useLocalDpi xmlns:a14="http://schemas.microsoft.com/office/drawing/2010/main" xmlns="" val="0"/>
              </a:ext>
            </a:extLst>
          </a:blip>
          <a:srcRect l="40449" r="9063" b="9063"/>
          <a:stretch/>
        </p:blipFill>
        <p:spPr>
          <a:xfrm>
            <a:off x="0" y="0"/>
            <a:ext cx="6768998" cy="6858000"/>
          </a:xfrm>
          <a:prstGeom prst="rect">
            <a:avLst/>
          </a:prstGeom>
        </p:spPr>
      </p:pic>
      <p:sp>
        <p:nvSpPr>
          <p:cNvPr id="18" name="矩形 17"/>
          <p:cNvSpPr/>
          <p:nvPr/>
        </p:nvSpPr>
        <p:spPr>
          <a:xfrm>
            <a:off x="6121885"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891888" y="1107997"/>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891888" y="2977297"/>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1" name="圆角矩形标注 20"/>
          <p:cNvSpPr/>
          <p:nvPr/>
        </p:nvSpPr>
        <p:spPr>
          <a:xfrm>
            <a:off x="559815" y="4991100"/>
            <a:ext cx="3333750" cy="1473200"/>
          </a:xfrm>
          <a:prstGeom prst="wedgeRoundRectCallout">
            <a:avLst>
              <a:gd name="adj1" fmla="val 36310"/>
              <a:gd name="adj2" fmla="val -105287"/>
              <a:gd name="adj3" fmla="val 16667"/>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41262" y="5029200"/>
            <a:ext cx="2262158" cy="1338828"/>
          </a:xfrm>
          <a:prstGeom prst="rect">
            <a:avLst/>
          </a:prstGeom>
          <a:noFill/>
        </p:spPr>
        <p:txBody>
          <a:bodyPr wrap="none" rtlCol="0">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为了工作</a:t>
            </a:r>
            <a:r>
              <a:rPr lang="zh-CN" altLang="en-US" b="1" dirty="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俺是拼了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即使流血流泪</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剧情需要</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请忽视</a:t>
            </a:r>
            <a:r>
              <a:rPr lang="en-US" altLang="zh-CN"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32091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2" name="矩形 1"/>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91111" y="955070"/>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810161" y="2388494"/>
            <a:ext cx="2837636" cy="2585323"/>
          </a:xfrm>
          <a:prstGeom prst="rect">
            <a:avLst/>
          </a:prstGeom>
          <a:noFill/>
        </p:spPr>
        <p:txBody>
          <a:bodyPr wrap="none" rtlCol="0">
            <a:spAutoFit/>
          </a:bodyPr>
          <a:lstStyle/>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做了什么？</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怎么做？</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为什么做？</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49005" y="4875906"/>
            <a:ext cx="2492990" cy="923330"/>
          </a:xfrm>
          <a:prstGeom prst="rect">
            <a:avLst/>
          </a:prstGeom>
          <a:noFill/>
        </p:spPr>
        <p:txBody>
          <a:bodyPr wrap="none" rtlCol="0">
            <a:spAutoFit/>
          </a:bodyPr>
          <a:lstStyle/>
          <a:p>
            <a:pPr>
              <a:lnSpc>
                <a:spcPct val="150000"/>
              </a:lnSpc>
            </a:pPr>
            <a:r>
              <a:rPr lang="zh-CN" altLang="en-US" sz="36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867013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2082485" y="1524211"/>
            <a:ext cx="6096000" cy="4524315"/>
          </a:xfrm>
          <a:prstGeom prst="rect">
            <a:avLst/>
          </a:prstGeom>
        </p:spPr>
        <p:txBody>
          <a:bodyPr>
            <a:spAutoFit/>
          </a:bodyPr>
          <a:lstStyle/>
          <a:p>
            <a:pPr marL="342900" lvl="0" indent="-342900" algn="just">
              <a:lnSpc>
                <a:spcPct val="150000"/>
              </a:lnSpc>
              <a:spcAft>
                <a:spcPts val="0"/>
              </a:spcAft>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组织开展常规</a:t>
            </a:r>
            <a:r>
              <a:rPr lang="zh-CN" altLang="en-US" sz="2400" b="1" kern="100" dirty="0">
                <a:solidFill>
                  <a:srgbClr val="D24726"/>
                </a:solidFill>
                <a:latin typeface="微软雅黑" panose="020B0503020204020204" pitchFamily="34" charset="-122"/>
                <a:ea typeface="微软雅黑" panose="020B0503020204020204" pitchFamily="34" charset="-122"/>
              </a:rPr>
              <a:t>培训</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a:solidFill>
                  <a:srgbClr val="D24726"/>
                </a:solidFill>
                <a:latin typeface="微软雅黑" panose="020B0503020204020204" pitchFamily="34" charset="-122"/>
                <a:ea typeface="微软雅黑" panose="020B0503020204020204" pitchFamily="34" charset="-122"/>
              </a:rPr>
              <a:t>150</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新员工入职培训</a:t>
            </a:r>
            <a:r>
              <a:rPr lang="en-US" altLang="zh-CN" sz="2400" b="1" kern="100" dirty="0">
                <a:solidFill>
                  <a:srgbClr val="D24726"/>
                </a:solidFill>
                <a:latin typeface="微软雅黑" panose="020B0503020204020204" pitchFamily="34" charset="-122"/>
                <a:ea typeface="微软雅黑" panose="020B0503020204020204" pitchFamily="34" charset="-122"/>
              </a:rPr>
              <a:t>4</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en-US" altLang="zh-CN" sz="2400" b="1" kern="100" dirty="0">
                <a:solidFill>
                  <a:srgbClr val="D24726"/>
                </a:solidFill>
                <a:latin typeface="微软雅黑" panose="020B0503020204020204" pitchFamily="34" charset="-122"/>
                <a:ea typeface="微软雅黑" panose="020B0503020204020204" pitchFamily="34" charset="-122"/>
              </a:rPr>
              <a:t>EDP</a:t>
            </a:r>
            <a:r>
              <a:rPr lang="zh-CN" altLang="zh-CN" sz="2400" b="1" kern="100" dirty="0">
                <a:solidFill>
                  <a:srgbClr val="D24726"/>
                </a:solidFill>
                <a:latin typeface="微软雅黑" panose="020B0503020204020204" pitchFamily="34" charset="-122"/>
                <a:ea typeface="微软雅黑" panose="020B0503020204020204" pitchFamily="34" charset="-122"/>
              </a:rPr>
              <a:t>时代华商培训</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培训通知拟写超</a:t>
            </a:r>
            <a:r>
              <a:rPr lang="en-US" altLang="zh-CN" sz="2400" b="1" kern="100" dirty="0">
                <a:solidFill>
                  <a:srgbClr val="D24726"/>
                </a:solidFill>
                <a:latin typeface="微软雅黑" panose="020B0503020204020204" pitchFamily="34" charset="-122"/>
                <a:ea typeface="微软雅黑" panose="020B0503020204020204" pitchFamily="34" charset="-122"/>
              </a:rPr>
              <a:t>140</a:t>
            </a:r>
            <a:r>
              <a:rPr lang="zh-CN" altLang="zh-CN" sz="2400" b="1" kern="100" dirty="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培训通讯稿撰写</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smtClean="0">
                <a:solidFill>
                  <a:srgbClr val="D24726"/>
                </a:solidFill>
                <a:latin typeface="微软雅黑" panose="020B0503020204020204" pitchFamily="34" charset="-122"/>
                <a:ea typeface="微软雅黑" panose="020B0503020204020204" pitchFamily="34" charset="-122"/>
              </a:rPr>
              <a:t>20</a:t>
            </a:r>
            <a:r>
              <a:rPr lang="zh-CN" altLang="zh-CN" sz="2400" b="1" kern="100" dirty="0" smtClean="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主讲</a:t>
            </a:r>
            <a:r>
              <a:rPr lang="en-US" altLang="zh-CN" sz="2400" b="1" kern="100" dirty="0">
                <a:solidFill>
                  <a:srgbClr val="D24726"/>
                </a:solidFill>
                <a:latin typeface="微软雅黑" panose="020B0503020204020204" pitchFamily="34" charset="-122"/>
                <a:ea typeface="微软雅黑" panose="020B0503020204020204" pitchFamily="34" charset="-122"/>
              </a:rPr>
              <a:t>PPT</a:t>
            </a:r>
            <a:r>
              <a:rPr lang="zh-CN" altLang="zh-CN" sz="2400" b="1" kern="100" dirty="0">
                <a:solidFill>
                  <a:srgbClr val="D24726"/>
                </a:solidFill>
                <a:latin typeface="微软雅黑" panose="020B0503020204020204" pitchFamily="34" charset="-122"/>
                <a:ea typeface="微软雅黑" panose="020B0503020204020204" pitchFamily="34" charset="-122"/>
              </a:rPr>
              <a:t>培训课程</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rPr>
              <a:t>广州公司</a:t>
            </a:r>
            <a:r>
              <a:rPr lang="zh-CN" altLang="zh-CN" sz="2400" b="1" kern="100" dirty="0">
                <a:solidFill>
                  <a:srgbClr val="D24726"/>
                </a:solidFill>
                <a:latin typeface="微软雅黑" panose="020B0503020204020204" pitchFamily="34" charset="-122"/>
                <a:ea typeface="微软雅黑" panose="020B0503020204020204" pitchFamily="34" charset="-122"/>
              </a:rPr>
              <a:t>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rPr>
              <a:t>营</a:t>
            </a:r>
            <a:endParaRPr lang="en-US" altLang="zh-CN" sz="2400" b="1" kern="100" dirty="0" smtClean="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广州公司</a:t>
            </a:r>
            <a:r>
              <a:rPr lang="zh-CN" altLang="zh-CN"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项目管理能力提升训练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营</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903856" y="2688608"/>
            <a:ext cx="2954655" cy="1754326"/>
          </a:xfrm>
          <a:prstGeom prst="rect">
            <a:avLst/>
          </a:prstGeom>
          <a:noFill/>
        </p:spPr>
        <p:txBody>
          <a:bodyPr wrap="none" rtlCol="0">
            <a:spAutoFit/>
          </a:bodyPr>
          <a:lstStyle/>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各种数据</a:t>
            </a:r>
            <a:endParaRPr lang="en-US" altLang="zh-CN" sz="5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统计汇总</a:t>
            </a:r>
            <a:endParaRPr lang="zh-CN" altLang="en-US" sz="5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646790" y="2388358"/>
            <a:ext cx="3394249" cy="2279176"/>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780972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2856</Words>
  <Application>Microsoft Office PowerPoint</Application>
  <PresentationFormat>自定义</PresentationFormat>
  <Paragraphs>228</Paragraphs>
  <Slides>30</Slides>
  <Notes>5</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195</cp:revision>
  <cp:lastPrinted>2014-12-26T03:43:42Z</cp:lastPrinted>
  <dcterms:created xsi:type="dcterms:W3CDTF">2014-10-05T12:13:16Z</dcterms:created>
  <dcterms:modified xsi:type="dcterms:W3CDTF">2015-08-06T08:04:16Z</dcterms:modified>
</cp:coreProperties>
</file>