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5" r:id="rId6"/>
    <p:sldId id="266" r:id="rId7"/>
    <p:sldId id="269" r:id="rId8"/>
    <p:sldId id="267" r:id="rId9"/>
    <p:sldId id="268" r:id="rId10"/>
    <p:sldId id="277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A0496-38E6-4318-A716-FE49203BB120}" type="datetimeFigureOut">
              <a:rPr lang="zh-CN" altLang="en-US" smtClean="0"/>
              <a:pPr/>
              <a:t>2013-04-10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0CAF4-CCCB-4F53-A559-66F1D64F13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i="1" dirty="0" smtClean="0">
                <a:solidFill>
                  <a:srgbClr val="FF0000"/>
                </a:solidFill>
              </a:rPr>
              <a:t>班级</a:t>
            </a:r>
            <a:r>
              <a:rPr lang="zh-CN" altLang="en-US" b="1" i="1" dirty="0" smtClean="0">
                <a:solidFill>
                  <a:srgbClr val="FF0000"/>
                </a:solidFill>
              </a:rPr>
              <a:t>兴旺      </a:t>
            </a:r>
            <a:r>
              <a:rPr lang="zh-CN" altLang="en-US" b="1" i="1" dirty="0" smtClean="0">
                <a:solidFill>
                  <a:srgbClr val="FF0000"/>
                </a:solidFill>
              </a:rPr>
              <a:t>我的责任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CN" altLang="en-US" sz="5400" b="1" dirty="0" smtClean="0"/>
              <a:t>上课规定</a:t>
            </a:r>
            <a:endParaRPr lang="zh-CN" altLang="en-US" sz="54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556792"/>
            <a:ext cx="8892480" cy="5069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sz="6000" b="1" dirty="0" smtClean="0">
                <a:solidFill>
                  <a:srgbClr val="002060"/>
                </a:solidFill>
              </a:rPr>
              <a:t>坐下闭嘴</a:t>
            </a:r>
            <a:endParaRPr lang="en-US" altLang="zh-CN" sz="4800" b="1" dirty="0" smtClean="0"/>
          </a:p>
          <a:p>
            <a:r>
              <a:rPr lang="zh-CN" altLang="en-US" sz="6000" b="1" dirty="0" smtClean="0">
                <a:solidFill>
                  <a:srgbClr val="C00000"/>
                </a:solidFill>
              </a:rPr>
              <a:t>           说话起立</a:t>
            </a:r>
            <a:endParaRPr lang="en-US" altLang="zh-CN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zh-CN" altLang="en-US" sz="4800" b="1" dirty="0" smtClean="0"/>
              <a:t>   </a:t>
            </a:r>
            <a:endParaRPr lang="en-US" altLang="zh-CN" sz="4800" b="1" dirty="0" smtClean="0"/>
          </a:p>
          <a:p>
            <a:pPr>
              <a:buNone/>
            </a:pPr>
            <a:r>
              <a:rPr lang="en-US" altLang="zh-CN" sz="4800" b="1" dirty="0" smtClean="0"/>
              <a:t>   </a:t>
            </a:r>
            <a:r>
              <a:rPr lang="zh-CN" altLang="en-US" sz="4800" b="1" dirty="0" smtClean="0"/>
              <a:t>发言    讨论    背记   互背</a:t>
            </a:r>
            <a:endParaRPr lang="en-US" altLang="zh-CN" sz="4800" b="1" dirty="0" smtClean="0"/>
          </a:p>
          <a:p>
            <a:r>
              <a:rPr lang="zh-CN" altLang="en-US" sz="4800" b="1" dirty="0" smtClean="0"/>
              <a:t>回答   抢答    补充    帮助   挑战</a:t>
            </a:r>
            <a:endParaRPr lang="zh-CN" alt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chemeClr val="tx2"/>
                </a:solidFill>
              </a:rPr>
              <a:t>不按要求做的（</a:t>
            </a:r>
            <a:r>
              <a:rPr lang="zh-CN" altLang="en-US" sz="2800" b="1" dirty="0" smtClean="0">
                <a:solidFill>
                  <a:schemeClr val="tx2"/>
                </a:solidFill>
              </a:rPr>
              <a:t>学习委员负责扣分）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、课前不主动学习的每次扣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、课前不准备好物品的每次扣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、上课不主动参与学习的每次扣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、上课被老师点名批评的每次扣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、上课写其他作业的每次扣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、不认真完成好本节课的学习任务扣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、上课不积极回答问题或随便乱说的扣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三、做操及时     整齐规范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、眼保健操，准确规范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、课间操到位及时，动作整齐规范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、无间隙跑操及时，到位大声背诵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、做操和跑操中，不说话，保持队列整齐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、跑操中口号响亮，步伐整齐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、跑操中要力求得到表扬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、用全力背诵宣誓词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chemeClr val="tx2"/>
                </a:solidFill>
              </a:rPr>
              <a:t>不按要求做的（</a:t>
            </a:r>
            <a:r>
              <a:rPr lang="zh-CN" altLang="en-US" sz="2800" b="1" dirty="0" smtClean="0">
                <a:solidFill>
                  <a:schemeClr val="tx2"/>
                </a:solidFill>
              </a:rPr>
              <a:t>纪律和体育委员负责扣分）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、不认真做眼保健操，</a:t>
            </a:r>
            <a:endParaRPr lang="en-US" altLang="zh-CN" dirty="0" smtClean="0"/>
          </a:p>
          <a:p>
            <a:r>
              <a:rPr lang="zh-CN" altLang="en-US" dirty="0" smtClean="0"/>
              <a:t>       动作不准确规范扣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、课间操不及时到位，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zh-CN" altLang="en-US" dirty="0" smtClean="0"/>
              <a:t>动作不整齐规范每次扣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、无间隙跑操不及时到位，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zh-CN" altLang="en-US" dirty="0" smtClean="0"/>
              <a:t>不按要求大声背诵的每次扣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、做操和跑操中说话的每次扣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zh-CN" altLang="en-US" dirty="0" smtClean="0"/>
              <a:t>队列不整齐的一排每人每次扣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、跑操中口号不响亮的每人每次扣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、宣誓词背诵不按要求的扣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sz="5400" b="1" i="1" dirty="0" smtClean="0">
                <a:solidFill>
                  <a:srgbClr val="C00000"/>
                </a:solidFill>
              </a:rPr>
              <a:t>班级标语</a:t>
            </a:r>
            <a:endParaRPr lang="zh-CN" altLang="en-US" sz="5400" b="1" i="1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i="1" dirty="0" smtClean="0">
                <a:solidFill>
                  <a:srgbClr val="002060"/>
                </a:solidFill>
              </a:rPr>
              <a:t>挑战课堂我自信   自主学习我能行</a:t>
            </a:r>
            <a:endParaRPr lang="en-US" altLang="zh-CN" b="1" i="1" dirty="0" smtClean="0">
              <a:solidFill>
                <a:srgbClr val="002060"/>
              </a:solidFill>
            </a:endParaRPr>
          </a:p>
          <a:p>
            <a:endParaRPr lang="en-US" altLang="zh-CN" b="1" i="1" dirty="0" smtClean="0">
              <a:solidFill>
                <a:srgbClr val="002060"/>
              </a:solidFill>
            </a:endParaRPr>
          </a:p>
          <a:p>
            <a:r>
              <a:rPr lang="zh-CN" altLang="en-US" b="1" dirty="0" smtClean="0">
                <a:solidFill>
                  <a:srgbClr val="C00000"/>
                </a:solidFill>
              </a:rPr>
              <a:t>自学如发芽  展示像开花  成功全靠你我他</a:t>
            </a:r>
            <a:endParaRPr lang="en-US" altLang="zh-CN" b="1" dirty="0" smtClean="0">
              <a:solidFill>
                <a:srgbClr val="C00000"/>
              </a:solidFill>
            </a:endParaRPr>
          </a:p>
          <a:p>
            <a:endParaRPr lang="en-US" altLang="zh-CN" dirty="0" smtClean="0">
              <a:solidFill>
                <a:srgbClr val="002060"/>
              </a:solidFill>
            </a:endParaRPr>
          </a:p>
          <a:p>
            <a:r>
              <a:rPr lang="zh-CN" altLang="en-US" b="1" i="1" dirty="0" smtClean="0">
                <a:solidFill>
                  <a:srgbClr val="002060"/>
                </a:solidFill>
              </a:rPr>
              <a:t>在自学中思考   在交流中合作</a:t>
            </a:r>
            <a:endParaRPr lang="en-US" altLang="zh-CN" b="1" i="1" dirty="0" smtClean="0">
              <a:solidFill>
                <a:srgbClr val="002060"/>
              </a:solidFill>
            </a:endParaRPr>
          </a:p>
          <a:p>
            <a:r>
              <a:rPr lang="zh-CN" altLang="en-US" b="1" i="1" dirty="0" smtClean="0">
                <a:solidFill>
                  <a:srgbClr val="002060"/>
                </a:solidFill>
              </a:rPr>
              <a:t>在展示时争辩   在品味时升华</a:t>
            </a:r>
            <a:endParaRPr lang="zh-CN" altLang="en-US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sz="3600" b="1" i="1" dirty="0" smtClean="0">
                <a:solidFill>
                  <a:srgbClr val="C00000"/>
                </a:solidFill>
              </a:rPr>
              <a:t>我的课堂我做主  我的人生我把握</a:t>
            </a:r>
            <a:endParaRPr lang="en-US" altLang="zh-CN" sz="3600" b="1" i="1" dirty="0" smtClean="0">
              <a:solidFill>
                <a:srgbClr val="C00000"/>
              </a:solidFill>
            </a:endParaRPr>
          </a:p>
          <a:p>
            <a:endParaRPr lang="en-US" altLang="zh-CN" sz="3600" b="1" i="1" dirty="0">
              <a:solidFill>
                <a:srgbClr val="C00000"/>
              </a:solidFill>
            </a:endParaRPr>
          </a:p>
          <a:p>
            <a:r>
              <a:rPr lang="zh-CN" altLang="en-US" sz="4000" b="1" dirty="0" smtClean="0">
                <a:solidFill>
                  <a:srgbClr val="002060"/>
                </a:solidFill>
              </a:rPr>
              <a:t>掌声响起来   声音大起来   自信强起来</a:t>
            </a:r>
            <a:endParaRPr lang="en-US" altLang="zh-CN" sz="4000" b="1" dirty="0" smtClean="0">
              <a:solidFill>
                <a:srgbClr val="002060"/>
              </a:solidFill>
            </a:endParaRPr>
          </a:p>
          <a:p>
            <a:endParaRPr lang="en-US" altLang="zh-CN" sz="3600" b="1" i="1" dirty="0">
              <a:solidFill>
                <a:srgbClr val="002060"/>
              </a:solidFill>
            </a:endParaRPr>
          </a:p>
          <a:p>
            <a:r>
              <a:rPr lang="zh-CN" altLang="en-US" sz="4800" b="1" i="1" dirty="0" smtClean="0">
                <a:solidFill>
                  <a:srgbClr val="FF0000"/>
                </a:solidFill>
              </a:rPr>
              <a:t>我是优秀生      考核我必胜</a:t>
            </a:r>
            <a:endParaRPr lang="zh-CN" altLang="en-US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CN" altLang="en-US" sz="6000" b="1" i="1" dirty="0" smtClean="0"/>
              <a:t>老师寄语</a:t>
            </a:r>
            <a:endParaRPr lang="zh-CN" altLang="en-US" sz="6000" b="1" i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zh-CN" altLang="en-US" sz="3600" b="1" i="1" dirty="0" smtClean="0">
                <a:solidFill>
                  <a:srgbClr val="FF0000"/>
                </a:solidFill>
              </a:rPr>
              <a:t>相信大家 ，你们是最棒的！</a:t>
            </a:r>
            <a:endParaRPr lang="en-US" altLang="zh-CN" sz="3600" b="1" i="1" dirty="0" smtClean="0">
              <a:solidFill>
                <a:srgbClr val="FF0000"/>
              </a:solidFill>
            </a:endParaRPr>
          </a:p>
          <a:p>
            <a:endParaRPr lang="en-US" altLang="zh-CN" sz="3600" b="1" i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7030A0"/>
                </a:solidFill>
              </a:rPr>
              <a:t>不让父母担忧，不让老师操心</a:t>
            </a:r>
            <a:endParaRPr lang="en-US" altLang="zh-CN" sz="3600" b="1" dirty="0" smtClean="0">
              <a:solidFill>
                <a:srgbClr val="7030A0"/>
              </a:solidFill>
            </a:endParaRPr>
          </a:p>
          <a:p>
            <a:endParaRPr lang="en-US" altLang="zh-CN" sz="3600" b="1" dirty="0" smtClean="0">
              <a:solidFill>
                <a:srgbClr val="7030A0"/>
              </a:solidFill>
            </a:endParaRPr>
          </a:p>
          <a:p>
            <a:r>
              <a:rPr lang="zh-CN" altLang="en-US" sz="4000" b="1" i="1" dirty="0" smtClean="0">
                <a:solidFill>
                  <a:srgbClr val="D60093"/>
                </a:solidFill>
              </a:rPr>
              <a:t>做最好的自己，为班级争光</a:t>
            </a:r>
            <a:endParaRPr lang="en-US" altLang="zh-CN" sz="4000" b="1" i="1" dirty="0" smtClean="0">
              <a:solidFill>
                <a:srgbClr val="D60093"/>
              </a:solidFill>
            </a:endParaRPr>
          </a:p>
          <a:p>
            <a:endParaRPr lang="en-US" altLang="zh-CN" sz="4000" b="1" i="1" dirty="0" smtClean="0">
              <a:solidFill>
                <a:srgbClr val="D60093"/>
              </a:solidFill>
            </a:endParaRPr>
          </a:p>
          <a:p>
            <a:r>
              <a:rPr lang="zh-CN" altLang="en-US" sz="4400" b="1" dirty="0" smtClean="0">
                <a:solidFill>
                  <a:srgbClr val="C00000"/>
                </a:solidFill>
              </a:rPr>
              <a:t>让八班更优秀是我们共同的责任</a:t>
            </a:r>
            <a:endParaRPr lang="zh-CN" altLang="en-US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/>
              <a:t>宣誓词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/>
              <a:t>我们庄严宣誓，</a:t>
            </a:r>
            <a:r>
              <a:rPr lang="zh-CN" altLang="en-US" smtClean="0"/>
              <a:t>踏入学校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zh-CN" altLang="en-US" dirty="0" smtClean="0"/>
              <a:t>牢记父母嘱托，听从老师教诲。</a:t>
            </a:r>
            <a:endParaRPr lang="en-US" altLang="zh-CN" dirty="0" smtClean="0"/>
          </a:p>
          <a:p>
            <a:r>
              <a:rPr lang="zh-CN" altLang="en-US" dirty="0" smtClean="0"/>
              <a:t>面对崭新课堂，积极参与，追求卓越，</a:t>
            </a:r>
            <a:endParaRPr lang="en-US" altLang="zh-CN" dirty="0" smtClean="0"/>
          </a:p>
          <a:p>
            <a:r>
              <a:rPr lang="zh-CN" altLang="en-US" dirty="0" smtClean="0"/>
              <a:t>用信念战胜困难，用勤奋战胜惰性，</a:t>
            </a:r>
            <a:endParaRPr lang="en-US" altLang="zh-CN" dirty="0" smtClean="0"/>
          </a:p>
          <a:p>
            <a:r>
              <a:rPr lang="zh-CN" altLang="en-US" dirty="0" smtClean="0"/>
              <a:t>用三年的奋斗与汗水，铸就自己成功人生，</a:t>
            </a:r>
            <a:endParaRPr lang="en-US" altLang="zh-CN" dirty="0" smtClean="0"/>
          </a:p>
          <a:p>
            <a:r>
              <a:rPr lang="zh-CN" altLang="en-US" dirty="0" smtClean="0"/>
              <a:t>努力，坚持，拼搏，</a:t>
            </a:r>
            <a:endParaRPr lang="en-US" altLang="zh-CN" dirty="0" smtClean="0"/>
          </a:p>
          <a:p>
            <a:r>
              <a:rPr lang="zh-CN" altLang="en-US" dirty="0" smtClean="0"/>
              <a:t>我要成功      我能成功     我定成功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i="1" dirty="0" smtClean="0">
                <a:solidFill>
                  <a:schemeClr val="tx2"/>
                </a:solidFill>
              </a:rPr>
              <a:t>班级现状</a:t>
            </a:r>
            <a:endParaRPr lang="zh-CN" altLang="en-US" b="1" i="1" dirty="0">
              <a:solidFill>
                <a:schemeClr val="tx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5400" b="1" dirty="0" smtClean="0">
                <a:solidFill>
                  <a:schemeClr val="accent2">
                    <a:lumMod val="75000"/>
                  </a:schemeClr>
                </a:solidFill>
              </a:rPr>
              <a:t>班级纪律</a:t>
            </a:r>
            <a:endParaRPr lang="en-US" altLang="zh-CN" sz="5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dirty="0" smtClean="0"/>
              <a:t>人人明白，但不按要求做</a:t>
            </a:r>
            <a:endParaRPr lang="en-US" altLang="zh-CN" dirty="0" smtClean="0"/>
          </a:p>
          <a:p>
            <a:r>
              <a:rPr lang="zh-CN" altLang="en-US" dirty="0" smtClean="0"/>
              <a:t>事事存在，但缺乏爱班之心</a:t>
            </a:r>
            <a:endParaRPr lang="en-US" altLang="zh-CN" dirty="0" smtClean="0"/>
          </a:p>
          <a:p>
            <a:r>
              <a:rPr lang="zh-CN" altLang="en-US" dirty="0" smtClean="0"/>
              <a:t>学习成绩、严重下滑</a:t>
            </a:r>
            <a:endParaRPr lang="en-US" altLang="zh-CN" dirty="0" smtClean="0"/>
          </a:p>
          <a:p>
            <a:r>
              <a:rPr lang="zh-CN" altLang="en-US" dirty="0" smtClean="0"/>
              <a:t>正气往往被邪气干扰</a:t>
            </a:r>
            <a:endParaRPr lang="en-US" altLang="zh-CN" dirty="0" smtClean="0"/>
          </a:p>
          <a:p>
            <a:r>
              <a:rPr lang="zh-CN" altLang="en-US" dirty="0" smtClean="0"/>
              <a:t>学习氛围被吵闹声掩盖</a:t>
            </a:r>
            <a:endParaRPr lang="en-US" altLang="zh-CN" dirty="0" smtClean="0"/>
          </a:p>
          <a:p>
            <a:r>
              <a:rPr lang="zh-CN" altLang="en-US" dirty="0" smtClean="0"/>
              <a:t>一些同学出现故意损害班级荣誉的举动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b="1" i="1" dirty="0" smtClean="0">
                <a:solidFill>
                  <a:srgbClr val="FFFF00"/>
                </a:solidFill>
              </a:rPr>
              <a:t>班级如何发展</a:t>
            </a:r>
            <a:endParaRPr lang="zh-CN" altLang="en-US" b="1" i="1" dirty="0">
              <a:solidFill>
                <a:srgbClr val="FFFF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zh-CN" altLang="en-US" sz="6000" b="1" i="1" dirty="0" smtClean="0"/>
              <a:t>维持现状               </a:t>
            </a:r>
            <a:endParaRPr lang="en-US" altLang="zh-CN" sz="6000" b="1" i="1" dirty="0" smtClean="0"/>
          </a:p>
          <a:p>
            <a:endParaRPr lang="en-US" altLang="zh-CN" sz="6000" b="1" i="1" dirty="0"/>
          </a:p>
          <a:p>
            <a:r>
              <a:rPr lang="zh-CN" altLang="en-US" sz="13800" dirty="0" smtClean="0"/>
              <a:t> </a:t>
            </a:r>
            <a:r>
              <a:rPr lang="zh-CN" altLang="en-US" sz="7200" b="1" dirty="0" smtClean="0"/>
              <a:t>改变自己</a:t>
            </a:r>
            <a:endParaRPr lang="zh-CN" alt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CN" altLang="en-US" sz="4800" b="1" i="1" dirty="0" smtClean="0"/>
              <a:t>如何改变</a:t>
            </a:r>
            <a:endParaRPr lang="zh-CN" altLang="en-US" sz="4800" b="1" i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>
            <a:solidFill>
              <a:srgbClr val="FFC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sz="5400" i="1" dirty="0" smtClean="0">
                <a:latin typeface="方正舒体" pitchFamily="2" charset="-122"/>
                <a:ea typeface="方正舒体" pitchFamily="2" charset="-122"/>
              </a:rPr>
              <a:t>畅所欲言</a:t>
            </a:r>
            <a:endParaRPr lang="en-US" altLang="zh-CN" sz="5400" i="1" dirty="0" smtClean="0">
              <a:latin typeface="方正舒体" pitchFamily="2" charset="-122"/>
              <a:ea typeface="方正舒体" pitchFamily="2" charset="-122"/>
            </a:endParaRPr>
          </a:p>
          <a:p>
            <a:endParaRPr lang="en-US" altLang="zh-CN" sz="5400" i="1" dirty="0" smtClean="0">
              <a:latin typeface="方正舒体" pitchFamily="2" charset="-122"/>
              <a:ea typeface="方正舒体" pitchFamily="2" charset="-122"/>
            </a:endParaRPr>
          </a:p>
          <a:p>
            <a:r>
              <a:rPr lang="zh-CN" altLang="en-US" sz="6600" i="1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老师总结</a:t>
            </a:r>
            <a:endParaRPr lang="zh-CN" altLang="en-US" sz="6600" i="1" dirty="0">
              <a:solidFill>
                <a:srgbClr val="FF0000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b="1" i="1" dirty="0" smtClean="0">
                <a:solidFill>
                  <a:srgbClr val="C00000"/>
                </a:solidFill>
              </a:rPr>
              <a:t>班级是一个整体</a:t>
            </a:r>
            <a:endParaRPr lang="zh-CN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2060848"/>
            <a:ext cx="8964488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altLang="zh-CN" sz="3600" b="1" dirty="0" smtClean="0">
              <a:solidFill>
                <a:srgbClr val="7030A0"/>
              </a:solidFill>
            </a:endParaRPr>
          </a:p>
          <a:p>
            <a:r>
              <a:rPr lang="zh-CN" altLang="en-US" sz="3600" b="1" dirty="0" smtClean="0">
                <a:solidFill>
                  <a:srgbClr val="7030A0"/>
                </a:solidFill>
              </a:rPr>
              <a:t>班级需要一个有责任心的班干部团队</a:t>
            </a:r>
            <a:endParaRPr lang="en-US" altLang="zh-CN" sz="3600" b="1" dirty="0" smtClean="0">
              <a:solidFill>
                <a:srgbClr val="7030A0"/>
              </a:solidFill>
            </a:endParaRPr>
          </a:p>
          <a:p>
            <a:r>
              <a:rPr lang="zh-CN" altLang="en-US" sz="3600" b="1" dirty="0" smtClean="0">
                <a:solidFill>
                  <a:srgbClr val="7030A0"/>
                </a:solidFill>
              </a:rPr>
              <a:t>班级需要一个带领大家共同进步的老师</a:t>
            </a:r>
            <a:endParaRPr lang="en-US" altLang="zh-CN" sz="3600" b="1" dirty="0" smtClean="0">
              <a:solidFill>
                <a:srgbClr val="7030A0"/>
              </a:solidFill>
            </a:endParaRPr>
          </a:p>
          <a:p>
            <a:r>
              <a:rPr lang="zh-CN" altLang="en-US" sz="3600" b="1" dirty="0" smtClean="0">
                <a:solidFill>
                  <a:srgbClr val="7030A0"/>
                </a:solidFill>
              </a:rPr>
              <a:t>班级更需要一支监督和提醒大家的小组长</a:t>
            </a:r>
            <a:endParaRPr lang="en-US" altLang="zh-CN" sz="3600" b="1" dirty="0" smtClean="0">
              <a:solidFill>
                <a:srgbClr val="7030A0"/>
              </a:solidFill>
            </a:endParaRPr>
          </a:p>
          <a:p>
            <a:r>
              <a:rPr lang="zh-CN" altLang="en-US" sz="3600" b="1" dirty="0" smtClean="0">
                <a:solidFill>
                  <a:srgbClr val="7030A0"/>
                </a:solidFill>
              </a:rPr>
              <a:t>班级需要一帮有荣誉感的成员</a:t>
            </a:r>
            <a:endParaRPr lang="en-US" altLang="zh-CN" sz="3600" b="1" dirty="0" smtClean="0">
              <a:solidFill>
                <a:srgbClr val="7030A0"/>
              </a:solidFill>
            </a:endParaRPr>
          </a:p>
          <a:p>
            <a:r>
              <a:rPr lang="zh-CN" altLang="en-US" sz="5400" b="1" i="1" dirty="0" smtClean="0">
                <a:solidFill>
                  <a:srgbClr val="C00000"/>
                </a:solidFill>
              </a:rPr>
              <a:t>一句话，班级是我们的家</a:t>
            </a:r>
            <a:endParaRPr lang="zh-CN" altLang="en-US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C00000"/>
                </a:solidFill>
              </a:rPr>
              <a:t>班规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altLang="zh-CN" sz="36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3600" b="1" dirty="0">
                <a:solidFill>
                  <a:srgbClr val="002060"/>
                </a:solidFill>
              </a:rPr>
              <a:t> 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    按要求做最好自己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r>
              <a:rPr lang="en-US" altLang="zh-CN" sz="36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、不做有损班级的事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r>
              <a:rPr lang="en-US" altLang="zh-CN" sz="3600" b="1" dirty="0" smtClean="0">
                <a:solidFill>
                  <a:srgbClr val="002060"/>
                </a:solidFill>
              </a:rPr>
              <a:t>3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、小组间实行竞争机制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r>
              <a:rPr lang="en-US" altLang="zh-CN" sz="3600" b="1" dirty="0" smtClean="0">
                <a:solidFill>
                  <a:srgbClr val="002060"/>
                </a:solidFill>
              </a:rPr>
              <a:t>4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、每周评出四个优胜组表彰并奖励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r>
              <a:rPr lang="en-US" altLang="zh-CN" sz="3600" b="1" dirty="0" smtClean="0">
                <a:solidFill>
                  <a:srgbClr val="002060"/>
                </a:solidFill>
              </a:rPr>
              <a:t>5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、得分在最后的小组，组长不得红旗，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zh-CN" altLang="en-US" sz="3600" b="1" dirty="0" smtClean="0">
                <a:solidFill>
                  <a:srgbClr val="002060"/>
                </a:solidFill>
              </a:rPr>
              <a:t>         并和组员一起向班级献爱心</a:t>
            </a:r>
            <a:endParaRPr lang="en-US" altLang="zh-CN" sz="3600" b="1" dirty="0" smtClean="0">
              <a:solidFill>
                <a:srgbClr val="002060"/>
              </a:solidFill>
            </a:endParaRPr>
          </a:p>
          <a:p>
            <a:r>
              <a:rPr lang="en-US" altLang="zh-CN" sz="3600" b="1" dirty="0" smtClean="0">
                <a:solidFill>
                  <a:srgbClr val="002060"/>
                </a:solidFill>
              </a:rPr>
              <a:t>6</a:t>
            </a:r>
            <a:r>
              <a:rPr lang="zh-CN" altLang="en-US" sz="3600" b="1" dirty="0" smtClean="0">
                <a:solidFill>
                  <a:srgbClr val="002060"/>
                </a:solidFill>
              </a:rPr>
              <a:t>、有不听组长话的组员，接受老师的批评，           请家长来校，并单独向班级献爱心</a:t>
            </a:r>
            <a:endParaRPr lang="zh-CN" altLang="en-US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002060"/>
                </a:solidFill>
              </a:rPr>
              <a:t>具体细则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78539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zh-CN" altLang="en-US" sz="3600" b="1" dirty="0">
                <a:solidFill>
                  <a:srgbClr val="C00000"/>
                </a:solidFill>
              </a:rPr>
              <a:t>一</a:t>
            </a:r>
            <a:r>
              <a:rPr lang="zh-CN" altLang="en-US" sz="3600" b="1" dirty="0" smtClean="0">
                <a:solidFill>
                  <a:srgbClr val="C00000"/>
                </a:solidFill>
              </a:rPr>
              <a:t>、</a:t>
            </a:r>
            <a:r>
              <a:rPr lang="zh-CN" altLang="en-US" sz="4300" b="1" dirty="0" smtClean="0">
                <a:solidFill>
                  <a:srgbClr val="C00000"/>
                </a:solidFill>
              </a:rPr>
              <a:t>到校入班，入班即学</a:t>
            </a:r>
            <a:endParaRPr lang="en-US" altLang="zh-CN" sz="3600" b="1" dirty="0" smtClean="0">
              <a:solidFill>
                <a:srgbClr val="C00000"/>
              </a:solidFill>
            </a:endParaRPr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、到校及时入班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、入班后及时学习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、不抄作业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、不补作业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、早读午读老师来之前不说闲话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、及时完成值日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、严格服从管理</a:t>
            </a:r>
            <a:endParaRPr lang="en-US" altLang="zh-CN" dirty="0" smtClean="0"/>
          </a:p>
          <a:p>
            <a:r>
              <a:rPr lang="en-US" altLang="zh-CN" dirty="0" smtClean="0"/>
              <a:t>8</a:t>
            </a:r>
            <a:r>
              <a:rPr lang="zh-CN" altLang="en-US" dirty="0" smtClean="0"/>
              <a:t>、不与老师顶嘴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chemeClr val="tx2"/>
                </a:solidFill>
              </a:rPr>
              <a:t>不按要求做的</a:t>
            </a:r>
            <a:r>
              <a:rPr lang="zh-CN" altLang="en-US" sz="4000" b="1" dirty="0" smtClean="0">
                <a:solidFill>
                  <a:schemeClr val="tx2"/>
                </a:solidFill>
              </a:rPr>
              <a:t>（</a:t>
            </a:r>
            <a:r>
              <a:rPr lang="zh-CN" altLang="en-US" sz="2400" b="1" dirty="0" smtClean="0">
                <a:solidFill>
                  <a:schemeClr val="tx2"/>
                </a:solidFill>
              </a:rPr>
              <a:t>正负班长负责扣分）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、到校不即时入班的每次扣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、入班后不及时学习的每次扣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、抄作业的每次扣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、补作业的每次扣</a:t>
            </a:r>
            <a:r>
              <a:rPr lang="en-US" altLang="zh-CN" dirty="0" smtClean="0"/>
              <a:t>2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、早读午读老师来之前说闲话每次扣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、不及时完成值日的每次扣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、不服从管理的每次扣</a:t>
            </a:r>
            <a:r>
              <a:rPr lang="en-US" altLang="zh-CN" dirty="0" smtClean="0"/>
              <a:t>10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8</a:t>
            </a:r>
            <a:r>
              <a:rPr lang="zh-CN" altLang="en-US" dirty="0" smtClean="0"/>
              <a:t>、和老师顶嘴的每次扣</a:t>
            </a:r>
            <a:r>
              <a:rPr lang="en-US" altLang="zh-CN" dirty="0" smtClean="0"/>
              <a:t>10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二</a:t>
            </a:r>
            <a:r>
              <a:rPr lang="zh-CN" altLang="en-US" dirty="0" smtClean="0">
                <a:solidFill>
                  <a:srgbClr val="C00000"/>
                </a:solidFill>
              </a:rPr>
              <a:t>、</a:t>
            </a:r>
            <a:r>
              <a:rPr lang="zh-CN" altLang="en-US" b="1" dirty="0" smtClean="0">
                <a:solidFill>
                  <a:srgbClr val="C00000"/>
                </a:solidFill>
              </a:rPr>
              <a:t>主动学习      全员参与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、课前要学会主动学习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、课前要准备好学习物品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、上课主动参与小组合作学习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、上课不被老师点名批评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、上课不写其他作业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、认真完成好本节课的学习任务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、上课积极回答问题并要力求准确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900</Words>
  <Application>Microsoft Office PowerPoint</Application>
  <PresentationFormat>全屏显示(4:3)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班级兴旺      我的责任</vt:lpstr>
      <vt:lpstr>班级现状</vt:lpstr>
      <vt:lpstr>班级如何发展</vt:lpstr>
      <vt:lpstr>如何改变</vt:lpstr>
      <vt:lpstr>班级是一个整体</vt:lpstr>
      <vt:lpstr>班规</vt:lpstr>
      <vt:lpstr>具体细则</vt:lpstr>
      <vt:lpstr>不按要求做的（正负班长负责扣分）</vt:lpstr>
      <vt:lpstr>二、主动学习      全员参与</vt:lpstr>
      <vt:lpstr>上课规定</vt:lpstr>
      <vt:lpstr>不按要求做的（学习委员负责扣分）</vt:lpstr>
      <vt:lpstr>三、做操及时     整齐规范</vt:lpstr>
      <vt:lpstr>不按要求做的（纪律和体育委员负责扣分）</vt:lpstr>
      <vt:lpstr>班级标语</vt:lpstr>
      <vt:lpstr>幻灯片 15</vt:lpstr>
      <vt:lpstr>老师寄语</vt:lpstr>
      <vt:lpstr>宣誓词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八班兴旺      我的责任</dc:title>
  <dc:creator>User</dc:creator>
  <cp:lastModifiedBy>User</cp:lastModifiedBy>
  <cp:revision>35</cp:revision>
  <dcterms:created xsi:type="dcterms:W3CDTF">2012-10-31T03:18:26Z</dcterms:created>
  <dcterms:modified xsi:type="dcterms:W3CDTF">2013-04-10T01:28:44Z</dcterms:modified>
</cp:coreProperties>
</file>