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61" r:id="rId3"/>
    <p:sldId id="258" r:id="rId4"/>
    <p:sldId id="259" r:id="rId5"/>
  </p:sldIdLst>
  <p:sldSz cx="9144000" cy="6858000" type="screen4x3"/>
  <p:notesSz cx="6761163" cy="99425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A0AAC30-CB1F-434B-9998-9B13E46ED745}" type="datetimeFigureOut">
              <a:rPr lang="zh-CN" altLang="en-US"/>
              <a:pPr>
                <a:defRPr/>
              </a:pPr>
              <a:t>2014-3-21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15FBEE2-C4B8-46BF-AA40-6ADBF5A840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09AF53-E39E-427E-93A7-8F2A5819270F}" type="slidenum">
              <a:rPr lang="zh-CN" altLang="en-US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10B67-00E6-437C-A3C3-18EF002AE1ED}" type="datetimeFigureOut">
              <a:rPr lang="zh-CN" altLang="en-US"/>
              <a:pPr>
                <a:defRPr/>
              </a:pPr>
              <a:t>2014-3-21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E9C32-D9C1-4EA7-B6D9-424E3A3376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DAD8F-8CA1-419F-AE07-8F0BBCBB451B}" type="datetimeFigureOut">
              <a:rPr lang="zh-CN" altLang="en-US"/>
              <a:pPr>
                <a:defRPr/>
              </a:pPr>
              <a:t>2014-3-21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B97B8-A9F7-4FFC-8FF5-4390E155E66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61122-14B0-4287-9F66-243D4AEA2DEC}" type="datetimeFigureOut">
              <a:rPr lang="zh-CN" altLang="en-US"/>
              <a:pPr>
                <a:defRPr/>
              </a:pPr>
              <a:t>2014-3-21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C2DBE-9499-4152-9131-193F575803B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6D329-C007-4E99-B1FA-C0B261D796C9}" type="datetimeFigureOut">
              <a:rPr lang="zh-CN" altLang="en-US"/>
              <a:pPr>
                <a:defRPr/>
              </a:pPr>
              <a:t>2014-3-21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74915-B958-4E06-B193-79FEC1D4F89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BEF97-A27D-461E-A9E6-F6C743CECD5A}" type="datetimeFigureOut">
              <a:rPr lang="zh-CN" altLang="en-US"/>
              <a:pPr>
                <a:defRPr/>
              </a:pPr>
              <a:t>2014-3-21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2EC78-9FFF-48F1-B012-EF4BE7C7EDC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4DBD9-B249-4D1F-B29B-10C6DA00B6C3}" type="datetimeFigureOut">
              <a:rPr lang="zh-CN" altLang="en-US"/>
              <a:pPr>
                <a:defRPr/>
              </a:pPr>
              <a:t>2014-3-21</a:t>
            </a:fld>
            <a:endParaRPr 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7060D-034F-4D18-A319-B2B4F7AFBF4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E675F-3727-467A-B3A9-793DCB5BCB3C}" type="datetimeFigureOut">
              <a:rPr lang="zh-CN" altLang="en-US"/>
              <a:pPr>
                <a:defRPr/>
              </a:pPr>
              <a:t>2014-3-21</a:t>
            </a:fld>
            <a:endParaRPr 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370B3-43C2-46B0-A306-25445DD18C1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3FD0B-5908-46E4-8EA9-133DFC8116F5}" type="datetimeFigureOut">
              <a:rPr lang="zh-CN" altLang="en-US"/>
              <a:pPr>
                <a:defRPr/>
              </a:pPr>
              <a:t>2014-3-21</a:t>
            </a:fld>
            <a:endParaRPr 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7A30B-E2D0-4348-9E96-0FF22EF1C47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854ED-9C0B-42DC-9B1B-497EC5FA7ACC}" type="datetimeFigureOut">
              <a:rPr lang="zh-CN" altLang="en-US"/>
              <a:pPr>
                <a:defRPr/>
              </a:pPr>
              <a:t>2014-3-21</a:t>
            </a:fld>
            <a:endParaRPr 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5B2F5-BB47-4182-9EBD-F2D62D6065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CBC7F-C260-4BFF-AC69-9E65DA94F28D}" type="datetimeFigureOut">
              <a:rPr lang="zh-CN" altLang="en-US"/>
              <a:pPr>
                <a:defRPr/>
              </a:pPr>
              <a:t>2014-3-21</a:t>
            </a:fld>
            <a:endParaRPr 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51656-EF59-4279-89C2-D5C2A2A89AC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95911-817D-414E-A28F-F527872D588F}" type="datetimeFigureOut">
              <a:rPr lang="zh-CN" altLang="en-US"/>
              <a:pPr>
                <a:defRPr/>
              </a:pPr>
              <a:t>2014-3-21</a:t>
            </a:fld>
            <a:endParaRPr 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816E3-8E9D-455D-A08E-51DA7509A81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421D1E01-B779-479C-AA5A-DC30CD1953DF}" type="datetimeFigureOut">
              <a:rPr lang="zh-CN" altLang="en-US"/>
              <a:pPr>
                <a:defRPr/>
              </a:pPr>
              <a:t>2014-3-21</a:t>
            </a:fld>
            <a:endParaRPr 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A938C764-6691-45E6-AFB0-10179405DF1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0"/>
          <p:cNvSpPr txBox="1">
            <a:spLocks noChangeArrowheads="1"/>
          </p:cNvSpPr>
          <p:nvPr/>
        </p:nvSpPr>
        <p:spPr bwMode="auto">
          <a:xfrm rot="270322">
            <a:off x="3889375" y="31654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>
                <a:latin typeface="微软雅黑" pitchFamily="34" charset="-122"/>
                <a:ea typeface="微软雅黑" pitchFamily="34" charset="-122"/>
              </a:rPr>
              <a:t>POWEPOINT</a:t>
            </a:r>
            <a:endParaRPr lang="zh-CN" altLang="en-US" sz="3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1" name="TextBox 21"/>
          <p:cNvSpPr txBox="1">
            <a:spLocks noChangeArrowheads="1"/>
          </p:cNvSpPr>
          <p:nvPr/>
        </p:nvSpPr>
        <p:spPr bwMode="auto">
          <a:xfrm rot="253841">
            <a:off x="3857625" y="3684588"/>
            <a:ext cx="30575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适用于论文答辩及相关类别演示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9"/>
          <p:cNvSpPr>
            <a:spLocks noChangeArrowheads="1"/>
          </p:cNvSpPr>
          <p:nvPr/>
        </p:nvSpPr>
        <p:spPr bwMode="auto">
          <a:xfrm rot="-195885">
            <a:off x="7156450" y="1071563"/>
            <a:ext cx="1416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rPr>
              <a:t>答辩时间</a:t>
            </a:r>
          </a:p>
        </p:txBody>
      </p:sp>
      <p:grpSp>
        <p:nvGrpSpPr>
          <p:cNvPr id="3075" name="Group 8"/>
          <p:cNvGrpSpPr>
            <a:grpSpLocks/>
          </p:cNvGrpSpPr>
          <p:nvPr/>
        </p:nvGrpSpPr>
        <p:grpSpPr bwMode="auto">
          <a:xfrm rot="311898">
            <a:off x="1709738" y="1852613"/>
            <a:ext cx="6292850" cy="401637"/>
            <a:chOff x="0" y="-8224"/>
            <a:chExt cx="6292121" cy="400110"/>
          </a:xfrm>
        </p:grpSpPr>
        <p:sp>
          <p:nvSpPr>
            <p:cNvPr id="6153" name="矩形 11"/>
            <p:cNvSpPr>
              <a:spLocks noChangeArrowheads="1"/>
            </p:cNvSpPr>
            <p:nvPr/>
          </p:nvSpPr>
          <p:spPr bwMode="auto">
            <a:xfrm>
              <a:off x="-683" y="-1429"/>
              <a:ext cx="360320" cy="360574"/>
            </a:xfrm>
            <a:prstGeom prst="rect">
              <a:avLst/>
            </a:prstGeom>
            <a:solidFill>
              <a:srgbClr val="BFBFBF"/>
            </a:solidFill>
            <a:ln w="25400" cmpd="sng">
              <a:solidFill>
                <a:srgbClr val="BFBFBF"/>
              </a:solidFill>
              <a:miter lim="800000"/>
              <a:headEnd/>
              <a:tailEnd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rgbClr val="17375E"/>
                  </a:solidFill>
                  <a:cs typeface="Arial" pitchFamily="34" charset="0"/>
                </a:rPr>
                <a:t>1</a:t>
              </a:r>
              <a:endParaRPr lang="zh-CN" altLang="en-US" sz="2000" dirty="0">
                <a:solidFill>
                  <a:srgbClr val="17375E"/>
                </a:solidFill>
                <a:cs typeface="Arial" pitchFamily="34" charset="0"/>
              </a:endParaRPr>
            </a:p>
          </p:txBody>
        </p:sp>
        <p:sp>
          <p:nvSpPr>
            <p:cNvPr id="3086" name="TextBox 12"/>
            <p:cNvSpPr txBox="1">
              <a:spLocks noChangeArrowheads="1"/>
            </p:cNvSpPr>
            <p:nvPr/>
          </p:nvSpPr>
          <p:spPr bwMode="auto">
            <a:xfrm>
              <a:off x="434206" y="-8224"/>
              <a:ext cx="585791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【</a:t>
              </a:r>
              <a:r>
                <a:rPr lang="zh-CN" altLang="en-US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答辩时间</a:t>
              </a:r>
              <a:r>
                <a:rPr lang="en-US" altLang="zh-CN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】</a:t>
              </a:r>
              <a:r>
                <a:rPr lang="zh-CN" altLang="en-US" sz="20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一般讲</a:t>
              </a:r>
              <a:r>
                <a:rPr lang="en-US" altLang="zh-CN" sz="20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8~15</a:t>
              </a:r>
              <a:r>
                <a:rPr lang="zh-CN" altLang="en-US" sz="20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分钟，提问</a:t>
              </a:r>
              <a:r>
                <a:rPr lang="en-US" altLang="zh-CN" sz="20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5~10</a:t>
              </a:r>
              <a:r>
                <a:rPr lang="zh-CN" altLang="en-US" sz="20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分钟</a:t>
              </a:r>
            </a:p>
          </p:txBody>
        </p:sp>
      </p:grpSp>
      <p:grpSp>
        <p:nvGrpSpPr>
          <p:cNvPr id="3076" name="Group 12"/>
          <p:cNvGrpSpPr>
            <a:grpSpLocks/>
          </p:cNvGrpSpPr>
          <p:nvPr/>
        </p:nvGrpSpPr>
        <p:grpSpPr bwMode="auto">
          <a:xfrm rot="311898">
            <a:off x="1647825" y="2816225"/>
            <a:ext cx="6218238" cy="403225"/>
            <a:chOff x="0" y="0"/>
            <a:chExt cx="6217916" cy="402920"/>
          </a:xfrm>
        </p:grpSpPr>
        <p:sp>
          <p:nvSpPr>
            <p:cNvPr id="6157" name="矩形 14"/>
            <p:cNvSpPr>
              <a:spLocks noChangeArrowheads="1"/>
            </p:cNvSpPr>
            <p:nvPr/>
          </p:nvSpPr>
          <p:spPr bwMode="auto">
            <a:xfrm>
              <a:off x="-1411" y="-1294"/>
              <a:ext cx="360344" cy="360090"/>
            </a:xfrm>
            <a:prstGeom prst="rect">
              <a:avLst/>
            </a:prstGeom>
            <a:solidFill>
              <a:srgbClr val="BFBFBF"/>
            </a:solidFill>
            <a:ln w="25400" cmpd="sng">
              <a:solidFill>
                <a:srgbClr val="BFBFBF"/>
              </a:solidFill>
              <a:miter lim="800000"/>
              <a:headEnd/>
              <a:tailEnd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rgbClr val="17375E"/>
                  </a:solidFill>
                  <a:cs typeface="Arial" pitchFamily="34" charset="0"/>
                </a:rPr>
                <a:t>2</a:t>
              </a:r>
              <a:endParaRPr lang="zh-CN" altLang="en-US" sz="2000" dirty="0">
                <a:solidFill>
                  <a:srgbClr val="17375E"/>
                </a:solidFill>
                <a:cs typeface="Arial" pitchFamily="34" charset="0"/>
              </a:endParaRPr>
            </a:p>
          </p:txBody>
        </p:sp>
        <p:sp>
          <p:nvSpPr>
            <p:cNvPr id="3084" name="TextBox 15"/>
            <p:cNvSpPr txBox="1">
              <a:spLocks noChangeArrowheads="1"/>
            </p:cNvSpPr>
            <p:nvPr/>
          </p:nvSpPr>
          <p:spPr bwMode="auto">
            <a:xfrm>
              <a:off x="360000" y="2810"/>
              <a:ext cx="585791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【</a:t>
              </a:r>
              <a:r>
                <a:rPr lang="zh-CN" altLang="en-US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熟悉材料</a:t>
              </a:r>
              <a:r>
                <a:rPr lang="en-US" altLang="zh-CN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】</a:t>
              </a:r>
              <a:r>
                <a:rPr lang="zh-CN" altLang="en-US" sz="20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论文选题、方法、结论、相关文献</a:t>
              </a:r>
            </a:p>
          </p:txBody>
        </p:sp>
      </p:grpSp>
      <p:grpSp>
        <p:nvGrpSpPr>
          <p:cNvPr id="3077" name="Group 15"/>
          <p:cNvGrpSpPr>
            <a:grpSpLocks/>
          </p:cNvGrpSpPr>
          <p:nvPr/>
        </p:nvGrpSpPr>
        <p:grpSpPr bwMode="auto">
          <a:xfrm rot="311898">
            <a:off x="1563688" y="3709988"/>
            <a:ext cx="6218237" cy="403225"/>
            <a:chOff x="0" y="0"/>
            <a:chExt cx="6217916" cy="402920"/>
          </a:xfrm>
        </p:grpSpPr>
        <p:sp>
          <p:nvSpPr>
            <p:cNvPr id="6160" name="矩形 16"/>
            <p:cNvSpPr>
              <a:spLocks noChangeArrowheads="1"/>
            </p:cNvSpPr>
            <p:nvPr/>
          </p:nvSpPr>
          <p:spPr bwMode="auto">
            <a:xfrm>
              <a:off x="-1411" y="-1294"/>
              <a:ext cx="360343" cy="360089"/>
            </a:xfrm>
            <a:prstGeom prst="rect">
              <a:avLst/>
            </a:prstGeom>
            <a:solidFill>
              <a:srgbClr val="BFBFBF"/>
            </a:solidFill>
            <a:ln w="25400" cmpd="sng">
              <a:solidFill>
                <a:srgbClr val="BFBFBF"/>
              </a:solidFill>
              <a:miter lim="800000"/>
              <a:headEnd/>
              <a:tailEnd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2000">
                  <a:solidFill>
                    <a:srgbClr val="17375E"/>
                  </a:solidFill>
                  <a:cs typeface="Arial" pitchFamily="34" charset="0"/>
                </a:rPr>
                <a:t>3</a:t>
              </a:r>
              <a:endParaRPr lang="zh-CN" altLang="en-US" sz="2000">
                <a:solidFill>
                  <a:srgbClr val="17375E"/>
                </a:solidFill>
                <a:cs typeface="Arial" pitchFamily="34" charset="0"/>
              </a:endParaRPr>
            </a:p>
          </p:txBody>
        </p:sp>
        <p:sp>
          <p:nvSpPr>
            <p:cNvPr id="3082" name="TextBox 17"/>
            <p:cNvSpPr txBox="1">
              <a:spLocks noChangeArrowheads="1"/>
            </p:cNvSpPr>
            <p:nvPr/>
          </p:nvSpPr>
          <p:spPr bwMode="auto">
            <a:xfrm>
              <a:off x="360000" y="2810"/>
              <a:ext cx="585791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【</a:t>
              </a:r>
              <a:r>
                <a:rPr lang="zh-CN" altLang="en-US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提前演练</a:t>
              </a:r>
              <a:r>
                <a:rPr lang="en-US" altLang="zh-CN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】</a:t>
              </a:r>
              <a:r>
                <a:rPr lang="zh-CN" altLang="en-US" sz="20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预讲几次，确保按时完成答辩内容</a:t>
              </a:r>
            </a:p>
          </p:txBody>
        </p:sp>
      </p:grpSp>
      <p:grpSp>
        <p:nvGrpSpPr>
          <p:cNvPr id="3078" name="Group 18"/>
          <p:cNvGrpSpPr>
            <a:grpSpLocks/>
          </p:cNvGrpSpPr>
          <p:nvPr/>
        </p:nvGrpSpPr>
        <p:grpSpPr bwMode="auto">
          <a:xfrm rot="365770">
            <a:off x="1431925" y="4614863"/>
            <a:ext cx="6218238" cy="403225"/>
            <a:chOff x="0" y="0"/>
            <a:chExt cx="6217916" cy="402920"/>
          </a:xfrm>
        </p:grpSpPr>
        <p:sp>
          <p:nvSpPr>
            <p:cNvPr id="6163" name="矩形 18"/>
            <p:cNvSpPr>
              <a:spLocks noChangeArrowheads="1"/>
            </p:cNvSpPr>
            <p:nvPr/>
          </p:nvSpPr>
          <p:spPr bwMode="auto">
            <a:xfrm>
              <a:off x="-1392" y="-78"/>
              <a:ext cx="360343" cy="360089"/>
            </a:xfrm>
            <a:prstGeom prst="rect">
              <a:avLst/>
            </a:prstGeom>
            <a:solidFill>
              <a:srgbClr val="BFBFBF"/>
            </a:solidFill>
            <a:ln w="25400" cmpd="sng">
              <a:solidFill>
                <a:srgbClr val="BFBFBF"/>
              </a:solidFill>
              <a:miter lim="800000"/>
              <a:headEnd/>
              <a:tailEnd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2000">
                  <a:solidFill>
                    <a:srgbClr val="17375E"/>
                  </a:solidFill>
                  <a:cs typeface="Arial" pitchFamily="34" charset="0"/>
                </a:rPr>
                <a:t>4</a:t>
              </a:r>
              <a:endParaRPr lang="zh-CN" altLang="en-US" sz="2000">
                <a:solidFill>
                  <a:srgbClr val="17375E"/>
                </a:solidFill>
                <a:cs typeface="Arial" pitchFamily="34" charset="0"/>
              </a:endParaRPr>
            </a:p>
          </p:txBody>
        </p:sp>
        <p:sp>
          <p:nvSpPr>
            <p:cNvPr id="3080" name="TextBox 19"/>
            <p:cNvSpPr txBox="1">
              <a:spLocks noChangeArrowheads="1"/>
            </p:cNvSpPr>
            <p:nvPr/>
          </p:nvSpPr>
          <p:spPr bwMode="auto">
            <a:xfrm>
              <a:off x="360000" y="2810"/>
              <a:ext cx="585791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【</a:t>
              </a:r>
              <a:r>
                <a:rPr lang="zh-CN" altLang="en-US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控制页数</a:t>
              </a:r>
              <a:r>
                <a:rPr lang="en-US" altLang="zh-CN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】</a:t>
              </a:r>
              <a:r>
                <a:rPr lang="zh-CN" altLang="en-US" sz="20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不要超过</a:t>
              </a:r>
              <a:r>
                <a:rPr lang="en-US" altLang="zh-CN" sz="20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15</a:t>
              </a:r>
              <a:r>
                <a:rPr lang="zh-CN" altLang="en-US" sz="20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页</a:t>
              </a:r>
              <a:r>
                <a:rPr lang="en-US" altLang="zh-CN" sz="20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20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，尽量控制</a:t>
              </a:r>
              <a:r>
                <a:rPr lang="en-US" altLang="zh-CN" sz="20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zh-CN" altLang="en-US" sz="20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页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9"/>
          <p:cNvSpPr>
            <a:spLocks noChangeArrowheads="1"/>
          </p:cNvSpPr>
          <p:nvPr/>
        </p:nvSpPr>
        <p:spPr bwMode="auto">
          <a:xfrm>
            <a:off x="7215188" y="1214438"/>
            <a:ext cx="1416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rPr>
              <a:t>答辩结构</a:t>
            </a:r>
          </a:p>
        </p:txBody>
      </p:sp>
      <p:sp>
        <p:nvSpPr>
          <p:cNvPr id="4099" name="TextBox 12"/>
          <p:cNvSpPr txBox="1">
            <a:spLocks noChangeArrowheads="1"/>
          </p:cNvSpPr>
          <p:nvPr/>
        </p:nvSpPr>
        <p:spPr bwMode="auto">
          <a:xfrm rot="437218">
            <a:off x="1925638" y="1800225"/>
            <a:ext cx="13922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理工类结构</a:t>
            </a:r>
            <a:r>
              <a:rPr lang="en-US" altLang="zh-CN" sz="20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0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00" name="TextBox 15"/>
          <p:cNvSpPr txBox="1">
            <a:spLocks noChangeArrowheads="1"/>
          </p:cNvSpPr>
          <p:nvPr/>
        </p:nvSpPr>
        <p:spPr bwMode="auto">
          <a:xfrm rot="437218">
            <a:off x="1538288" y="2949575"/>
            <a:ext cx="14938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经管类结构</a:t>
            </a:r>
            <a:r>
              <a:rPr lang="en-US" altLang="zh-CN" sz="20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0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01" name="TextBox 17"/>
          <p:cNvSpPr txBox="1">
            <a:spLocks noChangeArrowheads="1"/>
          </p:cNvSpPr>
          <p:nvPr/>
        </p:nvSpPr>
        <p:spPr bwMode="auto">
          <a:xfrm rot="437218">
            <a:off x="1446213" y="4060825"/>
            <a:ext cx="14430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文史类结构</a:t>
            </a:r>
            <a:r>
              <a:rPr lang="en-US" altLang="zh-CN" sz="20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0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02" name="矩形 18"/>
          <p:cNvSpPr>
            <a:spLocks noChangeArrowheads="1"/>
          </p:cNvSpPr>
          <p:nvPr/>
        </p:nvSpPr>
        <p:spPr bwMode="auto">
          <a:xfrm rot="437218">
            <a:off x="3838575" y="2938463"/>
            <a:ext cx="35639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概括</a:t>
            </a:r>
            <a:r>
              <a:rPr lang="en-US" altLang="zh-CN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课题来源，研究目的，关键重难点</a:t>
            </a:r>
            <a:endParaRPr lang="zh-CN" altLang="en-US">
              <a:latin typeface="宋体" pitchFamily="2" charset="-122"/>
            </a:endParaRPr>
          </a:p>
        </p:txBody>
      </p:sp>
      <p:sp>
        <p:nvSpPr>
          <p:cNvPr id="4103" name="矩形 20"/>
          <p:cNvSpPr>
            <a:spLocks noChangeArrowheads="1"/>
          </p:cNvSpPr>
          <p:nvPr/>
        </p:nvSpPr>
        <p:spPr bwMode="auto">
          <a:xfrm rot="437218">
            <a:off x="4002088" y="2257425"/>
            <a:ext cx="29702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封面</a:t>
            </a:r>
            <a:r>
              <a:rPr lang="en-US" altLang="zh-CN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课题名称，答辩人，指导教师</a:t>
            </a:r>
            <a:endParaRPr lang="zh-CN" altLang="en-US" b="1">
              <a:latin typeface="宋体" pitchFamily="2" charset="-122"/>
            </a:endParaRPr>
          </a:p>
        </p:txBody>
      </p:sp>
      <p:sp>
        <p:nvSpPr>
          <p:cNvPr id="4104" name="矩形 23"/>
          <p:cNvSpPr>
            <a:spLocks noChangeArrowheads="1"/>
          </p:cNvSpPr>
          <p:nvPr/>
        </p:nvSpPr>
        <p:spPr bwMode="auto">
          <a:xfrm rot="437218">
            <a:off x="3767138" y="3630613"/>
            <a:ext cx="3563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细节</a:t>
            </a:r>
            <a:r>
              <a:rPr lang="en-US" altLang="zh-CN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研究思路，过程，数据，成果，结论</a:t>
            </a:r>
            <a:endParaRPr lang="zh-CN" altLang="en-US">
              <a:latin typeface="宋体" pitchFamily="2" charset="-122"/>
            </a:endParaRPr>
          </a:p>
        </p:txBody>
      </p:sp>
      <p:sp>
        <p:nvSpPr>
          <p:cNvPr id="4105" name="矩形 24"/>
          <p:cNvSpPr>
            <a:spLocks noChangeArrowheads="1"/>
          </p:cNvSpPr>
          <p:nvPr/>
        </p:nvSpPr>
        <p:spPr bwMode="auto">
          <a:xfrm rot="437218">
            <a:off x="3598863" y="4295775"/>
            <a:ext cx="3563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展望</a:t>
            </a:r>
            <a:r>
              <a:rPr lang="en-US" altLang="zh-CN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创新性、应用价值、课题延续性看法</a:t>
            </a:r>
            <a:endParaRPr lang="zh-CN" altLang="en-US">
              <a:latin typeface="宋体" pitchFamily="2" charset="-122"/>
            </a:endParaRPr>
          </a:p>
        </p:txBody>
      </p:sp>
      <p:sp>
        <p:nvSpPr>
          <p:cNvPr id="4106" name="矩形 25"/>
          <p:cNvSpPr>
            <a:spLocks noChangeArrowheads="1"/>
          </p:cNvSpPr>
          <p:nvPr/>
        </p:nvSpPr>
        <p:spPr bwMode="auto">
          <a:xfrm rot="437218">
            <a:off x="3498850" y="4978400"/>
            <a:ext cx="3563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致谢</a:t>
            </a:r>
            <a:r>
              <a:rPr lang="en-US" altLang="zh-CN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谢天谢地谢恩师</a:t>
            </a:r>
            <a:endParaRPr lang="zh-CN" altLang="en-US">
              <a:latin typeface="宋体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9"/>
          <p:cNvSpPr>
            <a:spLocks noChangeArrowheads="1"/>
          </p:cNvSpPr>
          <p:nvPr/>
        </p:nvSpPr>
        <p:spPr bwMode="auto">
          <a:xfrm>
            <a:off x="7215188" y="1143000"/>
            <a:ext cx="141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rPr>
              <a:t>答辩形式</a:t>
            </a:r>
          </a:p>
        </p:txBody>
      </p:sp>
      <p:grpSp>
        <p:nvGrpSpPr>
          <p:cNvPr id="5123" name="Group 8"/>
          <p:cNvGrpSpPr>
            <a:grpSpLocks/>
          </p:cNvGrpSpPr>
          <p:nvPr/>
        </p:nvGrpSpPr>
        <p:grpSpPr bwMode="auto">
          <a:xfrm rot="761374">
            <a:off x="1757363" y="1258888"/>
            <a:ext cx="1571625" cy="431800"/>
            <a:chOff x="0" y="0"/>
            <a:chExt cx="1571636" cy="431438"/>
          </a:xfrm>
        </p:grpSpPr>
        <p:sp>
          <p:nvSpPr>
            <p:cNvPr id="8201" name="矩形 11"/>
            <p:cNvSpPr>
              <a:spLocks noChangeArrowheads="1"/>
            </p:cNvSpPr>
            <p:nvPr/>
          </p:nvSpPr>
          <p:spPr bwMode="auto">
            <a:xfrm>
              <a:off x="-808" y="70508"/>
              <a:ext cx="360365" cy="360060"/>
            </a:xfrm>
            <a:prstGeom prst="rect">
              <a:avLst/>
            </a:prstGeom>
            <a:solidFill>
              <a:srgbClr val="BFBFBF"/>
            </a:solidFill>
            <a:ln w="25400" cmpd="sng">
              <a:solidFill>
                <a:srgbClr val="BFBFBF"/>
              </a:solidFill>
              <a:miter lim="800000"/>
              <a:headEnd/>
              <a:tailEnd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rgbClr val="17375E"/>
                  </a:solidFill>
                  <a:cs typeface="Arial" pitchFamily="34" charset="0"/>
                </a:rPr>
                <a:t>1</a:t>
              </a:r>
              <a:endParaRPr lang="zh-CN" altLang="en-US" sz="2000" dirty="0">
                <a:solidFill>
                  <a:srgbClr val="17375E"/>
                </a:solidFill>
                <a:cs typeface="Arial" pitchFamily="34" charset="0"/>
              </a:endParaRPr>
            </a:p>
          </p:txBody>
        </p:sp>
        <p:sp>
          <p:nvSpPr>
            <p:cNvPr id="5138" name="TextBox 12"/>
            <p:cNvSpPr txBox="1">
              <a:spLocks noChangeArrowheads="1"/>
            </p:cNvSpPr>
            <p:nvPr/>
          </p:nvSpPr>
          <p:spPr bwMode="auto">
            <a:xfrm>
              <a:off x="360000" y="0"/>
              <a:ext cx="121163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【</a:t>
              </a:r>
              <a:r>
                <a:rPr lang="zh-CN" altLang="en-US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封面</a:t>
              </a:r>
              <a:r>
                <a:rPr lang="en-US" altLang="zh-CN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】</a:t>
              </a:r>
              <a:endParaRPr lang="zh-CN" altLang="en-US" sz="20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124" name="Group 11"/>
          <p:cNvGrpSpPr>
            <a:grpSpLocks/>
          </p:cNvGrpSpPr>
          <p:nvPr/>
        </p:nvGrpSpPr>
        <p:grpSpPr bwMode="auto">
          <a:xfrm rot="761374">
            <a:off x="1744663" y="2266950"/>
            <a:ext cx="1425575" cy="439738"/>
            <a:chOff x="0" y="0"/>
            <a:chExt cx="1425950" cy="440007"/>
          </a:xfrm>
        </p:grpSpPr>
        <p:sp>
          <p:nvSpPr>
            <p:cNvPr id="8204" name="矩形 14"/>
            <p:cNvSpPr>
              <a:spLocks noChangeArrowheads="1"/>
            </p:cNvSpPr>
            <p:nvPr/>
          </p:nvSpPr>
          <p:spPr bwMode="auto">
            <a:xfrm>
              <a:off x="-1330" y="78599"/>
              <a:ext cx="360457" cy="360582"/>
            </a:xfrm>
            <a:prstGeom prst="rect">
              <a:avLst/>
            </a:prstGeom>
            <a:solidFill>
              <a:srgbClr val="BFBFBF"/>
            </a:solidFill>
            <a:ln w="25400" cmpd="sng">
              <a:solidFill>
                <a:srgbClr val="BFBFBF"/>
              </a:solidFill>
              <a:miter lim="800000"/>
              <a:headEnd/>
              <a:tailEnd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2000">
                  <a:solidFill>
                    <a:srgbClr val="17375E"/>
                  </a:solidFill>
                  <a:cs typeface="Arial" pitchFamily="34" charset="0"/>
                </a:rPr>
                <a:t>2</a:t>
              </a:r>
              <a:endParaRPr lang="zh-CN" altLang="en-US" sz="2000">
                <a:solidFill>
                  <a:srgbClr val="17375E"/>
                </a:solidFill>
                <a:cs typeface="Arial" pitchFamily="34" charset="0"/>
              </a:endParaRPr>
            </a:p>
          </p:txBody>
        </p:sp>
        <p:sp>
          <p:nvSpPr>
            <p:cNvPr id="5136" name="TextBox 15"/>
            <p:cNvSpPr txBox="1">
              <a:spLocks noChangeArrowheads="1"/>
            </p:cNvSpPr>
            <p:nvPr/>
          </p:nvSpPr>
          <p:spPr bwMode="auto">
            <a:xfrm>
              <a:off x="360000" y="0"/>
              <a:ext cx="106595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【</a:t>
              </a:r>
              <a:r>
                <a:rPr lang="zh-CN" altLang="en-US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en-US" sz="20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125" name="Group 14"/>
          <p:cNvGrpSpPr>
            <a:grpSpLocks/>
          </p:cNvGrpSpPr>
          <p:nvPr/>
        </p:nvGrpSpPr>
        <p:grpSpPr bwMode="auto">
          <a:xfrm rot="761374">
            <a:off x="1600200" y="3224213"/>
            <a:ext cx="1428750" cy="420687"/>
            <a:chOff x="0" y="0"/>
            <a:chExt cx="1428760" cy="420058"/>
          </a:xfrm>
        </p:grpSpPr>
        <p:sp>
          <p:nvSpPr>
            <p:cNvPr id="8207" name="矩形 16"/>
            <p:cNvSpPr>
              <a:spLocks noChangeArrowheads="1"/>
            </p:cNvSpPr>
            <p:nvPr/>
          </p:nvSpPr>
          <p:spPr bwMode="auto">
            <a:xfrm>
              <a:off x="-286" y="59295"/>
              <a:ext cx="360366" cy="359824"/>
            </a:xfrm>
            <a:prstGeom prst="rect">
              <a:avLst/>
            </a:prstGeom>
            <a:solidFill>
              <a:srgbClr val="BFBFBF"/>
            </a:solidFill>
            <a:ln w="25400" cmpd="sng">
              <a:solidFill>
                <a:srgbClr val="BFBFBF"/>
              </a:solidFill>
              <a:miter lim="800000"/>
              <a:headEnd/>
              <a:tailEnd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rgbClr val="17375E"/>
                  </a:solidFill>
                  <a:cs typeface="Arial" pitchFamily="34" charset="0"/>
                </a:rPr>
                <a:t>3</a:t>
              </a:r>
              <a:endParaRPr lang="zh-CN" altLang="en-US" sz="2000" dirty="0">
                <a:solidFill>
                  <a:srgbClr val="17375E"/>
                </a:solidFill>
                <a:cs typeface="Arial" pitchFamily="34" charset="0"/>
              </a:endParaRPr>
            </a:p>
          </p:txBody>
        </p:sp>
        <p:sp>
          <p:nvSpPr>
            <p:cNvPr id="5134" name="TextBox 17"/>
            <p:cNvSpPr txBox="1">
              <a:spLocks noChangeArrowheads="1"/>
            </p:cNvSpPr>
            <p:nvPr/>
          </p:nvSpPr>
          <p:spPr bwMode="auto">
            <a:xfrm>
              <a:off x="360000" y="0"/>
              <a:ext cx="10687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【</a:t>
              </a:r>
              <a:r>
                <a:rPr lang="zh-CN" altLang="en-US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颜色</a:t>
              </a:r>
              <a:endParaRPr lang="zh-CN" altLang="en-US" sz="20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126" name="Group 17"/>
          <p:cNvGrpSpPr>
            <a:grpSpLocks/>
          </p:cNvGrpSpPr>
          <p:nvPr/>
        </p:nvGrpSpPr>
        <p:grpSpPr bwMode="auto">
          <a:xfrm rot="761374">
            <a:off x="1598613" y="4027488"/>
            <a:ext cx="1357312" cy="400050"/>
            <a:chOff x="0" y="0"/>
            <a:chExt cx="1357322" cy="400110"/>
          </a:xfrm>
        </p:grpSpPr>
        <p:sp>
          <p:nvSpPr>
            <p:cNvPr id="8210" name="矩形 18"/>
            <p:cNvSpPr>
              <a:spLocks noChangeArrowheads="1"/>
            </p:cNvSpPr>
            <p:nvPr/>
          </p:nvSpPr>
          <p:spPr bwMode="auto">
            <a:xfrm>
              <a:off x="-1722" y="24264"/>
              <a:ext cx="360365" cy="360416"/>
            </a:xfrm>
            <a:prstGeom prst="rect">
              <a:avLst/>
            </a:prstGeom>
            <a:solidFill>
              <a:srgbClr val="BFBFBF"/>
            </a:solidFill>
            <a:ln w="25400" cmpd="sng">
              <a:solidFill>
                <a:srgbClr val="BFBFBF"/>
              </a:solidFill>
              <a:miter lim="800000"/>
              <a:headEnd/>
              <a:tailEnd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2000">
                  <a:solidFill>
                    <a:srgbClr val="17375E"/>
                  </a:solidFill>
                  <a:cs typeface="Arial" pitchFamily="34" charset="0"/>
                </a:rPr>
                <a:t>4</a:t>
              </a:r>
              <a:endParaRPr lang="zh-CN" altLang="en-US" sz="2000">
                <a:solidFill>
                  <a:srgbClr val="17375E"/>
                </a:solidFill>
                <a:cs typeface="Arial" pitchFamily="34" charset="0"/>
              </a:endParaRPr>
            </a:p>
          </p:txBody>
        </p:sp>
        <p:sp>
          <p:nvSpPr>
            <p:cNvPr id="5132" name="TextBox 19"/>
            <p:cNvSpPr txBox="1">
              <a:spLocks noChangeArrowheads="1"/>
            </p:cNvSpPr>
            <p:nvPr/>
          </p:nvSpPr>
          <p:spPr bwMode="auto">
            <a:xfrm>
              <a:off x="360000" y="0"/>
              <a:ext cx="99732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【</a:t>
              </a:r>
              <a:r>
                <a:rPr lang="zh-CN" altLang="en-US" sz="2000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字体</a:t>
              </a:r>
              <a:endParaRPr lang="zh-CN" altLang="en-US" sz="20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127" name="圆角矩形 21"/>
          <p:cNvSpPr>
            <a:spLocks noChangeArrowheads="1"/>
          </p:cNvSpPr>
          <p:nvPr/>
        </p:nvSpPr>
        <p:spPr bwMode="auto">
          <a:xfrm rot="761374">
            <a:off x="3398838" y="1719263"/>
            <a:ext cx="3929062" cy="715962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BFBFBF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尽量选择和课题相关图片设计封面</a:t>
            </a:r>
            <a:endParaRPr lang="en-US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标题要考虑一句话阅读完毕不能长</a:t>
            </a:r>
            <a:endParaRPr lang="en-US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8" name="圆角矩形 22"/>
          <p:cNvSpPr>
            <a:spLocks noChangeArrowheads="1"/>
          </p:cNvSpPr>
          <p:nvPr/>
        </p:nvSpPr>
        <p:spPr bwMode="auto">
          <a:xfrm rot="761374">
            <a:off x="3244850" y="2649538"/>
            <a:ext cx="3929063" cy="714375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BFBFBF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忌堆砌文字图表，宜用简洁明了图解</a:t>
            </a:r>
            <a:endParaRPr lang="en-US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注意设计内容导航栏，统一</a:t>
            </a:r>
            <a:r>
              <a:rPr lang="en-US" altLang="zh-CN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版式</a:t>
            </a:r>
            <a:endParaRPr lang="en-US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9" name="圆角矩形 23"/>
          <p:cNvSpPr>
            <a:spLocks noChangeArrowheads="1"/>
          </p:cNvSpPr>
          <p:nvPr/>
        </p:nvSpPr>
        <p:spPr bwMode="auto">
          <a:xfrm rot="761374">
            <a:off x="3041650" y="3636963"/>
            <a:ext cx="3929063" cy="714375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BFBFBF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不推荐用复杂色彩，注意背景和文字对比度，避免教室投影效果不好影响</a:t>
            </a:r>
            <a:endParaRPr lang="zh-CN" altLang="en-US">
              <a:latin typeface="宋体" pitchFamily="2" charset="-122"/>
            </a:endParaRPr>
          </a:p>
        </p:txBody>
      </p:sp>
      <p:sp>
        <p:nvSpPr>
          <p:cNvPr id="5130" name="圆角矩形 24"/>
          <p:cNvSpPr>
            <a:spLocks noChangeArrowheads="1"/>
          </p:cNvSpPr>
          <p:nvPr/>
        </p:nvSpPr>
        <p:spPr bwMode="auto">
          <a:xfrm rot="761374">
            <a:off x="2887663" y="4506913"/>
            <a:ext cx="3929062" cy="714375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BFBFBF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标题不小于</a:t>
            </a:r>
            <a:r>
              <a:rPr lang="en-US" altLang="zh-CN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36</a:t>
            </a:r>
            <a:r>
              <a:rPr lang="zh-CN" altLang="en-US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号，正文不小于</a:t>
            </a:r>
            <a:r>
              <a:rPr lang="en-US" altLang="zh-CN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24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endParaRPr lang="en-US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用白底黑红蓝字，或者蓝底白黄字</a:t>
            </a:r>
            <a:endParaRPr lang="en-US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宋体"/>
        <a:ea typeface=""/>
        <a:cs typeface=""/>
      </a:majorFont>
      <a:minorFont>
        <a:latin typeface="宋体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Pages>0</Pages>
  <Words>206</Words>
  <Characters>0</Characters>
  <Application>Microsoft Office PowerPoint</Application>
  <DocSecurity>0</DocSecurity>
  <PresentationFormat>全屏显示(4:3)</PresentationFormat>
  <Lines>0</Lines>
  <Paragraphs>37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</vt:vector>
  </TitlesOfParts>
  <Manager/>
  <Company>微软中国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三联素材  www.3lian.com</dc:title>
  <dc:subject/>
  <dc:creator>三联素材  www.3lian.com</dc:creator>
  <cp:keywords/>
  <dc:description>三联素材  www.3lian.com</dc:description>
  <cp:lastModifiedBy>User</cp:lastModifiedBy>
  <cp:revision>15</cp:revision>
  <cp:lastPrinted>1899-12-30T00:00:00Z</cp:lastPrinted>
  <dcterms:created xsi:type="dcterms:W3CDTF">2011-05-23T00:21:10Z</dcterms:created>
  <dcterms:modified xsi:type="dcterms:W3CDTF">2014-03-21T08:05:50Z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2052-6.6.0.2825</vt:lpwstr>
  </property>
</Properties>
</file>